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9"/>
  </p:notesMasterIdLst>
  <p:sldIdLst>
    <p:sldId id="262" r:id="rId2"/>
    <p:sldId id="263" r:id="rId3"/>
    <p:sldId id="312" r:id="rId4"/>
    <p:sldId id="265" r:id="rId5"/>
    <p:sldId id="266" r:id="rId6"/>
    <p:sldId id="267" r:id="rId7"/>
    <p:sldId id="268" r:id="rId8"/>
    <p:sldId id="269" r:id="rId9"/>
    <p:sldId id="270" r:id="rId10"/>
    <p:sldId id="319" r:id="rId11"/>
    <p:sldId id="333" r:id="rId12"/>
    <p:sldId id="271" r:id="rId13"/>
    <p:sldId id="317" r:id="rId14"/>
    <p:sldId id="320" r:id="rId15"/>
    <p:sldId id="316" r:id="rId16"/>
    <p:sldId id="332" r:id="rId17"/>
    <p:sldId id="275" r:id="rId18"/>
    <p:sldId id="276" r:id="rId19"/>
    <p:sldId id="277" r:id="rId20"/>
    <p:sldId id="278" r:id="rId21"/>
    <p:sldId id="279" r:id="rId22"/>
    <p:sldId id="280" r:id="rId23"/>
    <p:sldId id="281" r:id="rId24"/>
    <p:sldId id="282" r:id="rId25"/>
    <p:sldId id="285" r:id="rId26"/>
    <p:sldId id="286" r:id="rId27"/>
    <p:sldId id="287" r:id="rId28"/>
    <p:sldId id="288" r:id="rId29"/>
    <p:sldId id="289" r:id="rId30"/>
    <p:sldId id="290" r:id="rId31"/>
    <p:sldId id="327" r:id="rId32"/>
    <p:sldId id="291" r:id="rId33"/>
    <p:sldId id="325" r:id="rId34"/>
    <p:sldId id="292" r:id="rId35"/>
    <p:sldId id="326" r:id="rId36"/>
    <p:sldId id="294" r:id="rId37"/>
    <p:sldId id="304" r:id="rId38"/>
    <p:sldId id="305" r:id="rId39"/>
    <p:sldId id="306" r:id="rId40"/>
    <p:sldId id="307" r:id="rId41"/>
    <p:sldId id="309" r:id="rId42"/>
    <p:sldId id="330" r:id="rId43"/>
    <p:sldId id="331" r:id="rId44"/>
    <p:sldId id="328" r:id="rId45"/>
    <p:sldId id="297" r:id="rId46"/>
    <p:sldId id="299" r:id="rId47"/>
    <p:sldId id="318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ebastian Pott" initials="SP" lastIdx="4" clrIdx="0">
    <p:extLst/>
  </p:cmAuthor>
  <p:cmAuthor id="2" name="Sebastian Pott" initials="SP [2]" lastIdx="1" clrIdx="1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69"/>
    <p:restoredTop sz="74170" autoAdjust="0"/>
  </p:normalViewPr>
  <p:slideViewPr>
    <p:cSldViewPr snapToGrid="0" snapToObjects="1">
      <p:cViewPr varScale="1">
        <p:scale>
          <a:sx n="54" d="100"/>
          <a:sy n="54" d="100"/>
        </p:scale>
        <p:origin x="1296" y="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05-01T11:52:52.958" idx="3">
    <p:pos x="5444" y="2512"/>
    <p:text>use frank pugh's review instead?</p:text>
    <p:extLst>
      <p:ext uri="{C676402C-5697-4E1C-873F-D02D1690AC5C}">
        <p15:threadingInfo xmlns:p15="http://schemas.microsoft.com/office/powerpoint/2012/main" timeZoneBias="30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7FB7D0-DAAE-1543-A950-3C000A6905DC}" type="datetimeFigureOut">
              <a:rPr lang="en-US" smtClean="0"/>
              <a:t>5/2/2017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ADD993-8D08-254B-ABAB-4B3DE2016E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7323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0D4688E7-664D-7445-B746-D3F51BDB18F5}" type="slidenum">
              <a:rPr lang="en-US" altLang="x-none" sz="1200"/>
              <a:pPr eaLnBrk="1" hangingPunct="1"/>
              <a:t>1</a:t>
            </a:fld>
            <a:endParaRPr lang="en-US" altLang="x-none" sz="1200"/>
          </a:p>
        </p:txBody>
      </p:sp>
      <p:sp>
        <p:nvSpPr>
          <p:cNvPr id="17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x-none" altLang="x-none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7973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5842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x-none" altLang="x-none">
              <a:ea typeface="ＭＳ Ｐゴシック" charset="-128"/>
            </a:endParaRPr>
          </a:p>
        </p:txBody>
      </p:sp>
      <p:sp>
        <p:nvSpPr>
          <p:cNvPr id="35843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5E4A0043-029C-8142-9D1C-1876E257F1EE}" type="slidenum">
              <a:rPr lang="en-US" altLang="x-none" sz="1200"/>
              <a:pPr eaLnBrk="1" hangingPunct="1"/>
              <a:t>12</a:t>
            </a:fld>
            <a:endParaRPr lang="en-US" altLang="x-none" sz="1200"/>
          </a:p>
        </p:txBody>
      </p:sp>
    </p:spTree>
    <p:extLst>
      <p:ext uri="{BB962C8B-B14F-4D97-AF65-F5344CB8AC3E}">
        <p14:creationId xmlns:p14="http://schemas.microsoft.com/office/powerpoint/2010/main" val="856536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44034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x-none" altLang="x-none">
              <a:ea typeface="ＭＳ Ｐゴシック" charset="-128"/>
            </a:endParaRPr>
          </a:p>
        </p:txBody>
      </p:sp>
      <p:sp>
        <p:nvSpPr>
          <p:cNvPr id="44035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00E198DD-F1BC-CA41-9105-B1398892698B}" type="slidenum">
              <a:rPr lang="en-US" altLang="x-none" sz="1200"/>
              <a:pPr eaLnBrk="1" hangingPunct="1"/>
              <a:t>17</a:t>
            </a:fld>
            <a:endParaRPr lang="en-US" altLang="x-none" sz="1200"/>
          </a:p>
        </p:txBody>
      </p:sp>
    </p:spTree>
    <p:extLst>
      <p:ext uri="{BB962C8B-B14F-4D97-AF65-F5344CB8AC3E}">
        <p14:creationId xmlns:p14="http://schemas.microsoft.com/office/powerpoint/2010/main" val="16810497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46082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x-none" altLang="x-none">
              <a:ea typeface="ＭＳ Ｐゴシック" charset="-128"/>
            </a:endParaRPr>
          </a:p>
        </p:txBody>
      </p:sp>
      <p:sp>
        <p:nvSpPr>
          <p:cNvPr id="46083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21B50527-2BAA-9B49-87A6-05B077D1BEBC}" type="slidenum">
              <a:rPr lang="en-US" altLang="x-none" sz="1200"/>
              <a:pPr eaLnBrk="1" hangingPunct="1"/>
              <a:t>18</a:t>
            </a:fld>
            <a:endParaRPr lang="en-US" altLang="x-none" sz="1200"/>
          </a:p>
        </p:txBody>
      </p:sp>
    </p:spTree>
    <p:extLst>
      <p:ext uri="{BB962C8B-B14F-4D97-AF65-F5344CB8AC3E}">
        <p14:creationId xmlns:p14="http://schemas.microsoft.com/office/powerpoint/2010/main" val="11988213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A91FF832-494D-6B49-A5B8-37FB5E1DEB76}" type="slidenum">
              <a:rPr lang="en-US" altLang="x-none" sz="1200"/>
              <a:pPr eaLnBrk="1" hangingPunct="1"/>
              <a:t>19</a:t>
            </a:fld>
            <a:endParaRPr lang="en-US" altLang="x-none" sz="1200"/>
          </a:p>
        </p:txBody>
      </p:sp>
      <p:sp>
        <p:nvSpPr>
          <p:cNvPr id="481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x-none" altLang="x-none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48397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E43F90F0-83AC-E044-B8FA-F85F525F3A40}" type="slidenum">
              <a:rPr lang="en-US" altLang="x-none" sz="1200"/>
              <a:pPr eaLnBrk="1" hangingPunct="1"/>
              <a:t>20</a:t>
            </a:fld>
            <a:endParaRPr lang="en-US" altLang="x-none" sz="1200"/>
          </a:p>
        </p:txBody>
      </p:sp>
      <p:sp>
        <p:nvSpPr>
          <p:cNvPr id="501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7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x-none" altLang="x-none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313901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43D39C89-099C-514C-B4D0-02FB69D64A34}" type="slidenum">
              <a:rPr lang="en-US" altLang="x-none" sz="1200"/>
              <a:pPr eaLnBrk="1" hangingPunct="1"/>
              <a:t>21</a:t>
            </a:fld>
            <a:endParaRPr lang="en-US" altLang="x-none" sz="1200"/>
          </a:p>
        </p:txBody>
      </p:sp>
      <p:sp>
        <p:nvSpPr>
          <p:cNvPr id="522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r>
              <a:rPr lang="en-US" altLang="x-none" dirty="0">
                <a:ea typeface="ＭＳ Ｐゴシック" charset="-128"/>
              </a:rPr>
              <a:t>Hypothesis: same genes are being expressed at same levels, but with different mechanisms</a:t>
            </a:r>
          </a:p>
          <a:p>
            <a:pPr eaLnBrk="1" hangingPunct="1"/>
            <a:r>
              <a:rPr lang="en-US" altLang="x-none" dirty="0">
                <a:ea typeface="ＭＳ Ｐゴシック" charset="-128"/>
              </a:rPr>
              <a:t>Hypothesis: </a:t>
            </a:r>
            <a:r>
              <a:rPr lang="en-US" altLang="x-none" dirty="0" err="1">
                <a:ea typeface="ＭＳ Ｐゴシック" charset="-128"/>
              </a:rPr>
              <a:t>enahnacer</a:t>
            </a:r>
            <a:r>
              <a:rPr lang="en-US" altLang="x-none" dirty="0">
                <a:ea typeface="ＭＳ Ｐゴシック" charset="-128"/>
              </a:rPr>
              <a:t> are modulators of the expression</a:t>
            </a:r>
            <a:endParaRPr lang="x-none" altLang="x-none" dirty="0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893420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00C19798-97FD-624F-9E3B-496666799B0D}" type="slidenum">
              <a:rPr lang="en-US" altLang="x-none" sz="1200"/>
              <a:pPr eaLnBrk="1" hangingPunct="1"/>
              <a:t>22</a:t>
            </a:fld>
            <a:endParaRPr lang="en-US" altLang="x-none" sz="1200"/>
          </a:p>
        </p:txBody>
      </p:sp>
      <p:sp>
        <p:nvSpPr>
          <p:cNvPr id="542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x-none" altLang="x-none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057625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56322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x-none" altLang="x-none">
              <a:ea typeface="ＭＳ Ｐゴシック" charset="-128"/>
            </a:endParaRPr>
          </a:p>
        </p:txBody>
      </p:sp>
      <p:sp>
        <p:nvSpPr>
          <p:cNvPr id="56323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07DDCEE3-4FBF-3040-9812-2E1FBE4EC2BD}" type="slidenum">
              <a:rPr lang="en-US" altLang="x-none" sz="1200"/>
              <a:pPr eaLnBrk="1" hangingPunct="1"/>
              <a:t>23</a:t>
            </a:fld>
            <a:endParaRPr lang="en-US" altLang="x-none" sz="1200"/>
          </a:p>
        </p:txBody>
      </p:sp>
    </p:spTree>
    <p:extLst>
      <p:ext uri="{BB962C8B-B14F-4D97-AF65-F5344CB8AC3E}">
        <p14:creationId xmlns:p14="http://schemas.microsoft.com/office/powerpoint/2010/main" val="46509832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26D05FD7-DAA6-0946-B8B7-424DC0582E68}" type="slidenum">
              <a:rPr lang="en-US" altLang="x-none" sz="1200"/>
              <a:pPr eaLnBrk="1" hangingPunct="1"/>
              <a:t>24</a:t>
            </a:fld>
            <a:endParaRPr lang="en-US" altLang="x-none" sz="1200"/>
          </a:p>
        </p:txBody>
      </p:sp>
      <p:sp>
        <p:nvSpPr>
          <p:cNvPr id="583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x-none" altLang="x-none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8785634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64514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x-none" altLang="x-none">
              <a:ea typeface="ＭＳ Ｐゴシック" charset="-128"/>
            </a:endParaRPr>
          </a:p>
        </p:txBody>
      </p:sp>
      <p:sp>
        <p:nvSpPr>
          <p:cNvPr id="64515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DCD47892-6396-3E49-9DFB-07BDAAFC5BC5}" type="slidenum">
              <a:rPr lang="en-US" altLang="x-none" sz="1200"/>
              <a:pPr eaLnBrk="1" hangingPunct="1"/>
              <a:t>25</a:t>
            </a:fld>
            <a:endParaRPr lang="en-US" altLang="x-none" sz="1200"/>
          </a:p>
        </p:txBody>
      </p:sp>
    </p:spTree>
    <p:extLst>
      <p:ext uri="{BB962C8B-B14F-4D97-AF65-F5344CB8AC3E}">
        <p14:creationId xmlns:p14="http://schemas.microsoft.com/office/powerpoint/2010/main" val="34263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19458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x-none" altLang="x-none">
              <a:ea typeface="ＭＳ Ｐゴシック" charset="-128"/>
            </a:endParaRPr>
          </a:p>
        </p:txBody>
      </p:sp>
      <p:sp>
        <p:nvSpPr>
          <p:cNvPr id="1945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0B69CFC1-097C-C640-A5B9-8FB35BF851BC}" type="slidenum">
              <a:rPr lang="en-US" altLang="x-none" sz="1200"/>
              <a:pPr eaLnBrk="1" hangingPunct="1"/>
              <a:t>2</a:t>
            </a:fld>
            <a:endParaRPr lang="en-US" altLang="x-none" sz="1200"/>
          </a:p>
        </p:txBody>
      </p:sp>
    </p:spTree>
    <p:extLst>
      <p:ext uri="{BB962C8B-B14F-4D97-AF65-F5344CB8AC3E}">
        <p14:creationId xmlns:p14="http://schemas.microsoft.com/office/powerpoint/2010/main" val="65963523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66562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x-none" altLang="x-none">
              <a:ea typeface="ＭＳ Ｐゴシック" charset="-128"/>
            </a:endParaRPr>
          </a:p>
        </p:txBody>
      </p:sp>
      <p:sp>
        <p:nvSpPr>
          <p:cNvPr id="66563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BDC5E4D7-E4DF-0E4F-8359-D5831A23A500}" type="slidenum">
              <a:rPr lang="en-US" altLang="x-none" sz="1200"/>
              <a:pPr eaLnBrk="1" hangingPunct="1"/>
              <a:t>26</a:t>
            </a:fld>
            <a:endParaRPr lang="en-US" altLang="x-none" sz="1200"/>
          </a:p>
        </p:txBody>
      </p:sp>
    </p:spTree>
    <p:extLst>
      <p:ext uri="{BB962C8B-B14F-4D97-AF65-F5344CB8AC3E}">
        <p14:creationId xmlns:p14="http://schemas.microsoft.com/office/powerpoint/2010/main" val="118692847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4619DBA0-E963-2540-94FA-23A63918DFBF}" type="slidenum">
              <a:rPr lang="en-US" altLang="x-none" sz="1200"/>
              <a:pPr eaLnBrk="1" hangingPunct="1"/>
              <a:t>27</a:t>
            </a:fld>
            <a:endParaRPr lang="en-US" altLang="x-none" sz="1200"/>
          </a:p>
        </p:txBody>
      </p:sp>
      <p:sp>
        <p:nvSpPr>
          <p:cNvPr id="68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x-none" altLang="x-none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7836071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B88B25D6-BACA-8E41-9448-B251EC24070E}" type="slidenum">
              <a:rPr lang="en-US" altLang="x-none" sz="1200"/>
              <a:pPr eaLnBrk="1" hangingPunct="1"/>
              <a:t>28</a:t>
            </a:fld>
            <a:endParaRPr lang="en-US" altLang="x-none" sz="1200"/>
          </a:p>
        </p:txBody>
      </p:sp>
      <p:sp>
        <p:nvSpPr>
          <p:cNvPr id="706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r>
              <a:rPr lang="en-US" altLang="x-none" dirty="0">
                <a:ea typeface="ＭＳ Ｐゴシック" charset="-128"/>
              </a:rPr>
              <a:t>Use histone marks to predict chromatin state/function</a:t>
            </a:r>
            <a:endParaRPr lang="x-none" altLang="x-none" dirty="0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0205127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72706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x-none" altLang="x-none">
              <a:ea typeface="ＭＳ Ｐゴシック" charset="-128"/>
            </a:endParaRPr>
          </a:p>
        </p:txBody>
      </p:sp>
      <p:sp>
        <p:nvSpPr>
          <p:cNvPr id="72707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4C1322EA-18D6-5D40-B323-D65E52E341FC}" type="slidenum">
              <a:rPr lang="en-US" altLang="x-none" sz="1200"/>
              <a:pPr eaLnBrk="1" hangingPunct="1"/>
              <a:t>29</a:t>
            </a:fld>
            <a:endParaRPr lang="en-US" altLang="x-none" sz="1200"/>
          </a:p>
        </p:txBody>
      </p:sp>
    </p:spTree>
    <p:extLst>
      <p:ext uri="{BB962C8B-B14F-4D97-AF65-F5344CB8AC3E}">
        <p14:creationId xmlns:p14="http://schemas.microsoft.com/office/powerpoint/2010/main" val="118875997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B115609F-3515-E34C-8F80-A72EB8322AF4}" type="slidenum">
              <a:rPr lang="en-US" altLang="x-none" sz="1200"/>
              <a:pPr eaLnBrk="1" hangingPunct="1"/>
              <a:t>30</a:t>
            </a:fld>
            <a:endParaRPr lang="en-US" altLang="x-none" sz="1200"/>
          </a:p>
        </p:txBody>
      </p:sp>
      <p:sp>
        <p:nvSpPr>
          <p:cNvPr id="747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x-none" altLang="x-none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3412079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76802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x-none" altLang="x-none">
              <a:ea typeface="ＭＳ Ｐゴシック" charset="-128"/>
            </a:endParaRPr>
          </a:p>
        </p:txBody>
      </p:sp>
      <p:sp>
        <p:nvSpPr>
          <p:cNvPr id="76803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B6CE0B2E-0239-1041-8991-73B66543324E}" type="slidenum">
              <a:rPr lang="en-US" altLang="x-none" sz="1200"/>
              <a:pPr eaLnBrk="1" hangingPunct="1"/>
              <a:t>32</a:t>
            </a:fld>
            <a:endParaRPr lang="en-US" altLang="x-none" sz="1200"/>
          </a:p>
        </p:txBody>
      </p:sp>
    </p:spTree>
    <p:extLst>
      <p:ext uri="{BB962C8B-B14F-4D97-AF65-F5344CB8AC3E}">
        <p14:creationId xmlns:p14="http://schemas.microsoft.com/office/powerpoint/2010/main" val="94868528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9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78850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x-none" altLang="x-none">
              <a:ea typeface="ＭＳ Ｐゴシック" charset="-128"/>
            </a:endParaRPr>
          </a:p>
        </p:txBody>
      </p:sp>
      <p:sp>
        <p:nvSpPr>
          <p:cNvPr id="78851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1734760A-E169-7D4C-8915-788FD134FEBD}" type="slidenum">
              <a:rPr lang="en-US" altLang="x-none" sz="1200"/>
              <a:pPr eaLnBrk="1" hangingPunct="1"/>
              <a:t>34</a:t>
            </a:fld>
            <a:endParaRPr lang="en-US" altLang="x-none" sz="1200"/>
          </a:p>
        </p:txBody>
      </p:sp>
    </p:spTree>
    <p:extLst>
      <p:ext uri="{BB962C8B-B14F-4D97-AF65-F5344CB8AC3E}">
        <p14:creationId xmlns:p14="http://schemas.microsoft.com/office/powerpoint/2010/main" val="91801200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5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82946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r>
              <a:rPr lang="en-US" altLang="x-none" dirty="0">
                <a:ea typeface="ＭＳ Ｐゴシック" charset="-128"/>
              </a:rPr>
              <a:t>Areas that have a high degree of histone modification are often regions that are differentially expressed between tissues</a:t>
            </a:r>
          </a:p>
          <a:p>
            <a:r>
              <a:rPr lang="en-US" altLang="x-none" dirty="0">
                <a:ea typeface="ＭＳ Ｐゴシック" charset="-128"/>
              </a:rPr>
              <a:t>These marks are also very highly conserved in function per tissue type in different </a:t>
            </a:r>
            <a:r>
              <a:rPr lang="en-US" altLang="x-none" dirty="0" err="1">
                <a:ea typeface="ＭＳ Ｐゴシック" charset="-128"/>
              </a:rPr>
              <a:t>eurkaryotes</a:t>
            </a:r>
            <a:endParaRPr lang="x-none" altLang="x-none" dirty="0">
              <a:ea typeface="ＭＳ Ｐゴシック" charset="-128"/>
            </a:endParaRPr>
          </a:p>
        </p:txBody>
      </p:sp>
      <p:sp>
        <p:nvSpPr>
          <p:cNvPr id="82947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4F497E06-0416-8342-AA9D-EAB39AB42AF0}" type="slidenum">
              <a:rPr lang="en-US" altLang="x-none" sz="1200"/>
              <a:pPr eaLnBrk="1" hangingPunct="1"/>
              <a:t>36</a:t>
            </a:fld>
            <a:endParaRPr lang="en-US" altLang="x-none" sz="1200"/>
          </a:p>
        </p:txBody>
      </p:sp>
    </p:spTree>
    <p:extLst>
      <p:ext uri="{BB962C8B-B14F-4D97-AF65-F5344CB8AC3E}">
        <p14:creationId xmlns:p14="http://schemas.microsoft.com/office/powerpoint/2010/main" val="159323971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5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103426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x-none" altLang="x-none">
              <a:ea typeface="ＭＳ Ｐゴシック" charset="-128"/>
            </a:endParaRPr>
          </a:p>
        </p:txBody>
      </p:sp>
      <p:sp>
        <p:nvSpPr>
          <p:cNvPr id="103427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96F2E1D3-68ED-D54D-9B23-163C15D3BB6F}" type="slidenum">
              <a:rPr lang="en-US" altLang="x-none" sz="1200"/>
              <a:pPr eaLnBrk="1" hangingPunct="1"/>
              <a:t>37</a:t>
            </a:fld>
            <a:endParaRPr lang="en-US" altLang="x-none" sz="1200"/>
          </a:p>
        </p:txBody>
      </p:sp>
    </p:spTree>
    <p:extLst>
      <p:ext uri="{BB962C8B-B14F-4D97-AF65-F5344CB8AC3E}">
        <p14:creationId xmlns:p14="http://schemas.microsoft.com/office/powerpoint/2010/main" val="2573190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3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105474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x-none" altLang="x-none">
              <a:ea typeface="ＭＳ Ｐゴシック" charset="-128"/>
            </a:endParaRPr>
          </a:p>
        </p:txBody>
      </p:sp>
      <p:sp>
        <p:nvSpPr>
          <p:cNvPr id="105475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67049443-CB25-924A-BCDD-86BB6E563426}" type="slidenum">
              <a:rPr lang="en-US" altLang="x-none" sz="1200"/>
              <a:pPr eaLnBrk="1" hangingPunct="1"/>
              <a:t>38</a:t>
            </a:fld>
            <a:endParaRPr lang="en-US" altLang="x-none" sz="1200"/>
          </a:p>
        </p:txBody>
      </p:sp>
    </p:spTree>
    <p:extLst>
      <p:ext uri="{BB962C8B-B14F-4D97-AF65-F5344CB8AC3E}">
        <p14:creationId xmlns:p14="http://schemas.microsoft.com/office/powerpoint/2010/main" val="1656786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222C7502-3101-B541-A7C4-A240B5C161F4}" type="slidenum">
              <a:rPr lang="en-US" altLang="x-none" sz="1200"/>
              <a:pPr eaLnBrk="1" hangingPunct="1"/>
              <a:t>4</a:t>
            </a:fld>
            <a:endParaRPr lang="en-US" altLang="x-none" sz="1200"/>
          </a:p>
        </p:txBody>
      </p:sp>
      <p:sp>
        <p:nvSpPr>
          <p:cNvPr id="23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x-none" altLang="x-none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39245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1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107522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x-none" altLang="x-none" dirty="0">
              <a:ea typeface="ＭＳ Ｐゴシック" charset="-128"/>
            </a:endParaRPr>
          </a:p>
        </p:txBody>
      </p:sp>
      <p:sp>
        <p:nvSpPr>
          <p:cNvPr id="107523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1668A5E7-049B-7345-953F-33A304845A47}" type="slidenum">
              <a:rPr lang="en-US" altLang="x-none" sz="1200"/>
              <a:pPr eaLnBrk="1" hangingPunct="1"/>
              <a:t>39</a:t>
            </a:fld>
            <a:endParaRPr lang="en-US" altLang="x-none" sz="1200"/>
          </a:p>
        </p:txBody>
      </p:sp>
    </p:spTree>
    <p:extLst>
      <p:ext uri="{BB962C8B-B14F-4D97-AF65-F5344CB8AC3E}">
        <p14:creationId xmlns:p14="http://schemas.microsoft.com/office/powerpoint/2010/main" val="7209543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69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109570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r>
              <a:rPr lang="en-US" altLang="x-none" dirty="0">
                <a:ea typeface="ＭＳ Ｐゴシック" charset="-128"/>
              </a:rPr>
              <a:t>Promoter </a:t>
            </a:r>
            <a:endParaRPr lang="x-none" altLang="x-none" dirty="0">
              <a:ea typeface="ＭＳ Ｐゴシック" charset="-128"/>
            </a:endParaRPr>
          </a:p>
        </p:txBody>
      </p:sp>
      <p:sp>
        <p:nvSpPr>
          <p:cNvPr id="109571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E45A9F38-C558-654A-BEE9-F2F4F6E3AD46}" type="slidenum">
              <a:rPr lang="en-US" altLang="x-none" sz="1200"/>
              <a:pPr eaLnBrk="1" hangingPunct="1"/>
              <a:t>40</a:t>
            </a:fld>
            <a:endParaRPr lang="en-US" altLang="x-none" sz="1200"/>
          </a:p>
        </p:txBody>
      </p:sp>
    </p:spTree>
    <p:extLst>
      <p:ext uri="{BB962C8B-B14F-4D97-AF65-F5344CB8AC3E}">
        <p14:creationId xmlns:p14="http://schemas.microsoft.com/office/powerpoint/2010/main" val="170090118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113666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x-none" altLang="x-none">
              <a:ea typeface="ＭＳ Ｐゴシック" charset="-128"/>
            </a:endParaRPr>
          </a:p>
        </p:txBody>
      </p:sp>
      <p:sp>
        <p:nvSpPr>
          <p:cNvPr id="113667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E357EBBD-F0B3-8747-90F2-A5CCE3D765A6}" type="slidenum">
              <a:rPr lang="en-US" altLang="x-none" sz="1200"/>
              <a:pPr eaLnBrk="1" hangingPunct="1"/>
              <a:t>41</a:t>
            </a:fld>
            <a:endParaRPr lang="en-US" altLang="x-none" sz="1200"/>
          </a:p>
        </p:txBody>
      </p:sp>
    </p:spTree>
    <p:extLst>
      <p:ext uri="{BB962C8B-B14F-4D97-AF65-F5344CB8AC3E}">
        <p14:creationId xmlns:p14="http://schemas.microsoft.com/office/powerpoint/2010/main" val="74657559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89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9090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x-none" altLang="x-none">
              <a:ea typeface="ＭＳ Ｐゴシック" charset="-128"/>
            </a:endParaRPr>
          </a:p>
        </p:txBody>
      </p:sp>
      <p:sp>
        <p:nvSpPr>
          <p:cNvPr id="89091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DD4446CF-0A75-354E-8738-C5C6315CFD12}" type="slidenum">
              <a:rPr lang="en-US" altLang="x-none" sz="1200"/>
              <a:pPr eaLnBrk="1" hangingPunct="1"/>
              <a:t>45</a:t>
            </a:fld>
            <a:endParaRPr lang="en-US" altLang="x-none" sz="1200"/>
          </a:p>
        </p:txBody>
      </p:sp>
    </p:spTree>
    <p:extLst>
      <p:ext uri="{BB962C8B-B14F-4D97-AF65-F5344CB8AC3E}">
        <p14:creationId xmlns:p14="http://schemas.microsoft.com/office/powerpoint/2010/main" val="113215903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5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93186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x-none" altLang="x-none">
              <a:ea typeface="ＭＳ Ｐゴシック" charset="-128"/>
            </a:endParaRPr>
          </a:p>
        </p:txBody>
      </p:sp>
      <p:sp>
        <p:nvSpPr>
          <p:cNvPr id="93187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4778F08D-0989-E84A-A58B-2AC85ED7DAED}" type="slidenum">
              <a:rPr lang="en-US" altLang="x-none" sz="1200"/>
              <a:pPr eaLnBrk="1" hangingPunct="1"/>
              <a:t>46</a:t>
            </a:fld>
            <a:endParaRPr lang="en-US" altLang="x-none" sz="1200"/>
          </a:p>
        </p:txBody>
      </p:sp>
    </p:spTree>
    <p:extLst>
      <p:ext uri="{BB962C8B-B14F-4D97-AF65-F5344CB8AC3E}">
        <p14:creationId xmlns:p14="http://schemas.microsoft.com/office/powerpoint/2010/main" val="10046452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25602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r>
              <a:rPr lang="en-US" altLang="x-none" dirty="0">
                <a:ea typeface="ＭＳ Ｐゴシック" charset="-128"/>
              </a:rPr>
              <a:t>Two of each of these to make a total of eight</a:t>
            </a:r>
          </a:p>
          <a:p>
            <a:r>
              <a:rPr lang="en-US" altLang="x-none" dirty="0">
                <a:ea typeface="ＭＳ Ｐゴシック" charset="-128"/>
              </a:rPr>
              <a:t>Most of the histone modifications are on histone tails of H3 historically, it is the most well-known</a:t>
            </a:r>
          </a:p>
          <a:p>
            <a:r>
              <a:rPr lang="en-US" altLang="x-none" dirty="0">
                <a:ea typeface="ＭＳ Ｐゴシック" charset="-128"/>
              </a:rPr>
              <a:t>But a lot of these are redundant on the other histone</a:t>
            </a:r>
            <a:endParaRPr lang="x-none" altLang="x-none" dirty="0">
              <a:ea typeface="ＭＳ Ｐゴシック" charset="-128"/>
            </a:endParaRPr>
          </a:p>
        </p:txBody>
      </p:sp>
      <p:sp>
        <p:nvSpPr>
          <p:cNvPr id="25603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C6A20ECA-10E5-364F-9057-0F70984C2A23}" type="slidenum">
              <a:rPr lang="en-US" altLang="x-none" sz="1200"/>
              <a:pPr eaLnBrk="1" hangingPunct="1"/>
              <a:t>5</a:t>
            </a:fld>
            <a:endParaRPr lang="en-US" altLang="x-none" sz="1200"/>
          </a:p>
        </p:txBody>
      </p:sp>
    </p:spTree>
    <p:extLst>
      <p:ext uri="{BB962C8B-B14F-4D97-AF65-F5344CB8AC3E}">
        <p14:creationId xmlns:p14="http://schemas.microsoft.com/office/powerpoint/2010/main" val="11766016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ACEC83C4-269E-6742-A734-D26D8B209712}" type="slidenum">
              <a:rPr lang="en-US" altLang="x-none" sz="1200"/>
              <a:pPr eaLnBrk="1" hangingPunct="1"/>
              <a:t>6</a:t>
            </a:fld>
            <a:endParaRPr lang="en-US" altLang="x-none" sz="1200"/>
          </a:p>
        </p:txBody>
      </p:sp>
      <p:sp>
        <p:nvSpPr>
          <p:cNvPr id="276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x-none" altLang="x-none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537189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29698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x-none" altLang="x-none">
              <a:ea typeface="ＭＳ Ｐゴシック" charset="-128"/>
            </a:endParaRPr>
          </a:p>
        </p:txBody>
      </p:sp>
      <p:sp>
        <p:nvSpPr>
          <p:cNvPr id="2969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FD3D1EA5-8E25-314E-A0D3-FDEBE8DE3235}" type="slidenum">
              <a:rPr lang="en-US" altLang="x-none" sz="1200"/>
              <a:pPr eaLnBrk="1" hangingPunct="1"/>
              <a:t>7</a:t>
            </a:fld>
            <a:endParaRPr lang="en-US" altLang="x-none" sz="1200"/>
          </a:p>
        </p:txBody>
      </p:sp>
    </p:spTree>
    <p:extLst>
      <p:ext uri="{BB962C8B-B14F-4D97-AF65-F5344CB8AC3E}">
        <p14:creationId xmlns:p14="http://schemas.microsoft.com/office/powerpoint/2010/main" val="31165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1746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r>
              <a:rPr lang="en-US" altLang="x-none" dirty="0">
                <a:ea typeface="ＭＳ Ｐゴシック" charset="-128"/>
              </a:rPr>
              <a:t>Slide the histones along allow more areas to be expose while others are more compact</a:t>
            </a:r>
          </a:p>
          <a:p>
            <a:endParaRPr lang="en-US" altLang="x-none" dirty="0">
              <a:ea typeface="ＭＳ Ｐゴシック" charset="-128"/>
            </a:endParaRPr>
          </a:p>
          <a:p>
            <a:r>
              <a:rPr lang="en-US" altLang="x-none" dirty="0">
                <a:ea typeface="ＭＳ Ｐゴシック" charset="-128"/>
              </a:rPr>
              <a:t>They can also be removed</a:t>
            </a:r>
            <a:endParaRPr lang="x-none" altLang="x-none" dirty="0">
              <a:ea typeface="ＭＳ Ｐゴシック" charset="-128"/>
            </a:endParaRPr>
          </a:p>
        </p:txBody>
      </p:sp>
      <p:sp>
        <p:nvSpPr>
          <p:cNvPr id="31747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058784DF-8E6A-4249-B35F-0362E9DDCC1A}" type="slidenum">
              <a:rPr lang="en-US" altLang="x-none" sz="1200"/>
              <a:pPr eaLnBrk="1" hangingPunct="1"/>
              <a:t>8</a:t>
            </a:fld>
            <a:endParaRPr lang="en-US" altLang="x-none" sz="1200"/>
          </a:p>
        </p:txBody>
      </p:sp>
    </p:spTree>
    <p:extLst>
      <p:ext uri="{BB962C8B-B14F-4D97-AF65-F5344CB8AC3E}">
        <p14:creationId xmlns:p14="http://schemas.microsoft.com/office/powerpoint/2010/main" val="3678833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3794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r>
              <a:rPr lang="en-US" altLang="x-none" dirty="0">
                <a:ea typeface="ＭＳ Ｐゴシック" charset="-128"/>
              </a:rPr>
              <a:t>It is possible that TF specifically interact with DNA modifications (this is still controversial)</a:t>
            </a:r>
            <a:endParaRPr lang="x-none" altLang="x-none" dirty="0">
              <a:ea typeface="ＭＳ Ｐゴシック" charset="-128"/>
            </a:endParaRPr>
          </a:p>
        </p:txBody>
      </p:sp>
      <p:sp>
        <p:nvSpPr>
          <p:cNvPr id="33795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4620022A-0984-1E4C-9BBB-6DBFE93F1CE0}" type="slidenum">
              <a:rPr lang="en-US" altLang="x-none" sz="1200"/>
              <a:pPr eaLnBrk="1" hangingPunct="1"/>
              <a:t>9</a:t>
            </a:fld>
            <a:endParaRPr lang="en-US" altLang="x-none" sz="1200"/>
          </a:p>
        </p:txBody>
      </p:sp>
    </p:spTree>
    <p:extLst>
      <p:ext uri="{BB962C8B-B14F-4D97-AF65-F5344CB8AC3E}">
        <p14:creationId xmlns:p14="http://schemas.microsoft.com/office/powerpoint/2010/main" val="6158985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NDR = nucleosome depleted region, usually near TSS</a:t>
            </a:r>
          </a:p>
          <a:p>
            <a:r>
              <a:rPr lang="en-US" dirty="0"/>
              <a:t>Meth on the gene body facilitates splicing by limiting splicing events via compaction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ADD993-8D08-254B-ABAB-4B3DE2016EC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6477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A39F40-1DE4-8B4D-A0F1-A67E7A33CE3E}" type="datetimeFigureOut">
              <a:rPr lang="en-US" smtClean="0"/>
              <a:t>5/2/2017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7D80A1-9849-BE40-A18B-9BCE2369FE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4881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A39F40-1DE4-8B4D-A0F1-A67E7A33CE3E}" type="datetimeFigureOut">
              <a:rPr lang="en-US" smtClean="0"/>
              <a:t>5/2/2017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7D80A1-9849-BE40-A18B-9BCE2369FE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710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A39F40-1DE4-8B4D-A0F1-A67E7A33CE3E}" type="datetimeFigureOut">
              <a:rPr lang="en-US" smtClean="0"/>
              <a:t>5/2/2017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7D80A1-9849-BE40-A18B-9BCE2369FE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3161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A39F40-1DE4-8B4D-A0F1-A67E7A33CE3E}" type="datetimeFigureOut">
              <a:rPr lang="en-US" smtClean="0"/>
              <a:t>5/2/2017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7D80A1-9849-BE40-A18B-9BCE2369FE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914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A39F40-1DE4-8B4D-A0F1-A67E7A33CE3E}" type="datetimeFigureOut">
              <a:rPr lang="en-US" smtClean="0"/>
              <a:t>5/2/2017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7D80A1-9849-BE40-A18B-9BCE2369FE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0357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A39F40-1DE4-8B4D-A0F1-A67E7A33CE3E}" type="datetimeFigureOut">
              <a:rPr lang="en-US" smtClean="0"/>
              <a:t>5/2/2017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7D80A1-9849-BE40-A18B-9BCE2369FE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194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A39F40-1DE4-8B4D-A0F1-A67E7A33CE3E}" type="datetimeFigureOut">
              <a:rPr lang="en-US" smtClean="0"/>
              <a:t>5/2/2017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7D80A1-9849-BE40-A18B-9BCE2369FE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7533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A39F40-1DE4-8B4D-A0F1-A67E7A33CE3E}" type="datetimeFigureOut">
              <a:rPr lang="en-US" smtClean="0"/>
              <a:t>5/2/2017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7D80A1-9849-BE40-A18B-9BCE2369FE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141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A39F40-1DE4-8B4D-A0F1-A67E7A33CE3E}" type="datetimeFigureOut">
              <a:rPr lang="en-US" smtClean="0"/>
              <a:t>5/2/2017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7D80A1-9849-BE40-A18B-9BCE2369FE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7663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A39F40-1DE4-8B4D-A0F1-A67E7A33CE3E}" type="datetimeFigureOut">
              <a:rPr lang="en-US" smtClean="0"/>
              <a:t>5/2/2017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7D80A1-9849-BE40-A18B-9BCE2369FE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7972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A39F40-1DE4-8B4D-A0F1-A67E7A33CE3E}" type="datetimeFigureOut">
              <a:rPr lang="en-US" smtClean="0"/>
              <a:t>5/2/2017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7D80A1-9849-BE40-A18B-9BCE2369FE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3425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A39F40-1DE4-8B4D-A0F1-A67E7A33CE3E}" type="datetimeFigureOut">
              <a:rPr lang="en-US" smtClean="0"/>
              <a:t>5/2/2017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7D80A1-9849-BE40-A18B-9BCE2369FE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037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tif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jpe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1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3.jpe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tiff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tiff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tiff"/><Relationship Id="rId2" Type="http://schemas.openxmlformats.org/officeDocument/2006/relationships/image" Target="../media/image46.tif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5.jpe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5" Type="http://schemas.openxmlformats.org/officeDocument/2006/relationships/comments" Target="../comments/comment1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 Light" charset="0"/>
                <a:ea typeface="Helvetica Light" charset="0"/>
                <a:cs typeface="Helvetica Light" charset="0"/>
              </a:rPr>
              <a:t>Gene regulation and chromatin states</a:t>
            </a:r>
          </a:p>
        </p:txBody>
      </p:sp>
      <p:sp>
        <p:nvSpPr>
          <p:cNvPr id="9" name="Text Box 6"/>
          <p:cNvSpPr txBox="1">
            <a:spLocks noChangeArrowheads="1"/>
          </p:cNvSpPr>
          <p:nvPr/>
        </p:nvSpPr>
        <p:spPr bwMode="auto">
          <a:xfrm>
            <a:off x="990600" y="1600200"/>
            <a:ext cx="3172663" cy="2923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000" b="1" dirty="0">
                <a:latin typeface="Helvetica Light" charset="0"/>
                <a:ea typeface="Helvetica Light" charset="0"/>
                <a:cs typeface="Helvetica Light" charset="0"/>
              </a:rPr>
              <a:t>Course Director</a:t>
            </a:r>
          </a:p>
          <a:p>
            <a:pPr eaLnBrk="1" hangingPunct="1"/>
            <a:r>
              <a:rPr lang="en-US" sz="2000" dirty="0" err="1">
                <a:latin typeface="Helvetica Light" charset="0"/>
                <a:ea typeface="Helvetica Light" charset="0"/>
                <a:cs typeface="Helvetica Light" charset="0"/>
              </a:rPr>
              <a:t>Yoav</a:t>
            </a:r>
            <a:r>
              <a:rPr lang="en-US" sz="2000" dirty="0">
                <a:latin typeface="Helvetica Light" charset="0"/>
                <a:ea typeface="Helvetica Light" charset="0"/>
                <a:cs typeface="Helvetica Light" charset="0"/>
              </a:rPr>
              <a:t> Gilad</a:t>
            </a:r>
          </a:p>
          <a:p>
            <a:pPr eaLnBrk="1" hangingPunct="1"/>
            <a:endParaRPr lang="en-US" dirty="0">
              <a:latin typeface="Helvetica Light" charset="0"/>
              <a:ea typeface="Helvetica Light" charset="0"/>
              <a:cs typeface="Helvetica Light" charset="0"/>
            </a:endParaRPr>
          </a:p>
          <a:p>
            <a:pPr eaLnBrk="1" hangingPunct="1"/>
            <a:r>
              <a:rPr lang="en-US" dirty="0">
                <a:latin typeface="Helvetica Light" charset="0"/>
                <a:ea typeface="Helvetica Light" charset="0"/>
                <a:cs typeface="Helvetica Light" charset="0"/>
              </a:rPr>
              <a:t>Human Genetics department</a:t>
            </a:r>
          </a:p>
          <a:p>
            <a:pPr eaLnBrk="1" hangingPunct="1"/>
            <a:r>
              <a:rPr lang="en-US" dirty="0">
                <a:latin typeface="Helvetica Light" charset="0"/>
                <a:ea typeface="Helvetica Light" charset="0"/>
                <a:cs typeface="Helvetica Light" charset="0"/>
              </a:rPr>
              <a:t>CLSC room 325C</a:t>
            </a:r>
          </a:p>
          <a:p>
            <a:pPr eaLnBrk="1" hangingPunct="1"/>
            <a:r>
              <a:rPr lang="en-US" dirty="0">
                <a:latin typeface="Helvetica Light" charset="0"/>
                <a:ea typeface="Helvetica Light" charset="0"/>
                <a:cs typeface="Helvetica Light" charset="0"/>
              </a:rPr>
              <a:t>Phone: 773-702-8507</a:t>
            </a:r>
          </a:p>
          <a:p>
            <a:pPr eaLnBrk="1" hangingPunct="1"/>
            <a:r>
              <a:rPr lang="en-US" dirty="0">
                <a:latin typeface="Helvetica Light" charset="0"/>
                <a:ea typeface="Helvetica Light" charset="0"/>
                <a:cs typeface="Helvetica Light" charset="0"/>
              </a:rPr>
              <a:t>Email: </a:t>
            </a:r>
            <a:r>
              <a:rPr lang="en-US" dirty="0" err="1">
                <a:latin typeface="Helvetica Light" charset="0"/>
                <a:ea typeface="Helvetica Light" charset="0"/>
                <a:cs typeface="Helvetica Light" charset="0"/>
              </a:rPr>
              <a:t>gilad@uchicago.edu</a:t>
            </a:r>
            <a:endParaRPr lang="en-US" dirty="0">
              <a:latin typeface="Helvetica Light" charset="0"/>
              <a:ea typeface="Helvetica Light" charset="0"/>
              <a:cs typeface="Helvetica Light" charset="0"/>
            </a:endParaRPr>
          </a:p>
          <a:p>
            <a:pPr eaLnBrk="1" hangingPunct="1"/>
            <a:endParaRPr lang="en-US" dirty="0">
              <a:latin typeface="Helvetica Light" charset="0"/>
              <a:ea typeface="Helvetica Light" charset="0"/>
              <a:cs typeface="Helvetica Light" charset="0"/>
            </a:endParaRPr>
          </a:p>
          <a:p>
            <a:pPr eaLnBrk="1" hangingPunct="1"/>
            <a:endParaRPr lang="en-US" dirty="0">
              <a:latin typeface="Helvetica Light" charset="0"/>
              <a:ea typeface="Helvetica Light" charset="0"/>
              <a:cs typeface="Helvetica Light" charset="0"/>
            </a:endParaRPr>
          </a:p>
          <a:p>
            <a:pPr eaLnBrk="1" hangingPunct="1"/>
            <a:endParaRPr lang="en-US" dirty="0">
              <a:latin typeface="Helvetica Light" charset="0"/>
              <a:ea typeface="Helvetica Light" charset="0"/>
              <a:cs typeface="Helvetica Light" charset="0"/>
            </a:endParaRPr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990600" y="4190891"/>
            <a:ext cx="4190571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r>
              <a:rPr lang="en-US" b="1" dirty="0">
                <a:latin typeface="Helvetica Light" charset="0"/>
                <a:ea typeface="Helvetica Light" charset="0"/>
                <a:cs typeface="Helvetica Light" charset="0"/>
              </a:rPr>
              <a:t>Teaching Assistant</a:t>
            </a:r>
          </a:p>
          <a:p>
            <a:r>
              <a:rPr lang="en-US" dirty="0">
                <a:latin typeface="Helvetica Light" charset="0"/>
                <a:ea typeface="Helvetica Light" charset="0"/>
                <a:cs typeface="Helvetica Light" charset="0"/>
              </a:rPr>
              <a:t>Katie Rhodes: </a:t>
            </a:r>
            <a:r>
              <a:rPr lang="en-US" dirty="0" err="1">
                <a:latin typeface="Helvetica Light" charset="0"/>
                <a:ea typeface="Helvetica Light" charset="0"/>
                <a:cs typeface="Helvetica Light" charset="0"/>
              </a:rPr>
              <a:t>klrhodes@uchicago.edu</a:t>
            </a:r>
            <a:endParaRPr lang="en-US" dirty="0">
              <a:latin typeface="Helvetica Light" charset="0"/>
              <a:ea typeface="Helvetica Light" charset="0"/>
              <a:cs typeface="Helvetica Light" charset="0"/>
            </a:endParaRP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990600" y="5195779"/>
            <a:ext cx="3921266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r>
              <a:rPr lang="en-US" b="1" dirty="0">
                <a:latin typeface="Helvetica Light" charset="0"/>
                <a:ea typeface="Helvetica Light" charset="0"/>
                <a:cs typeface="Helvetica Light" charset="0"/>
              </a:rPr>
              <a:t>Lecturer</a:t>
            </a:r>
          </a:p>
          <a:p>
            <a:r>
              <a:rPr lang="en-US" dirty="0">
                <a:latin typeface="Helvetica Light" charset="0"/>
                <a:ea typeface="Helvetica Light" charset="0"/>
                <a:cs typeface="Helvetica Light" charset="0"/>
              </a:rPr>
              <a:t>Sebastian Pott: </a:t>
            </a:r>
            <a:r>
              <a:rPr lang="en-US" dirty="0" err="1">
                <a:latin typeface="Helvetica Light" charset="0"/>
                <a:ea typeface="Helvetica Light" charset="0"/>
                <a:cs typeface="Helvetica Light" charset="0"/>
              </a:rPr>
              <a:t>spott@uchicago.edu</a:t>
            </a:r>
            <a:endParaRPr lang="en-US" dirty="0">
              <a:latin typeface="Helvetica Light" charset="0"/>
              <a:ea typeface="Helvetica Light" charset="0"/>
              <a:cs typeface="Helvetica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20105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>
                <a:latin typeface="Helvetica Light" charset="0"/>
                <a:ea typeface="Helvetica Light" charset="0"/>
                <a:cs typeface="Helvetica Light" charset="0"/>
              </a:rPr>
              <a:t>Activity and location-dependent </a:t>
            </a:r>
            <a:r>
              <a:rPr lang="en-US" sz="3600" dirty="0">
                <a:latin typeface="Helvetica Light" charset="0"/>
                <a:ea typeface="Helvetica Light" charset="0"/>
                <a:cs typeface="Helvetica Light" charset="0"/>
              </a:rPr>
              <a:t>chromatin modification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4530" y="1996915"/>
            <a:ext cx="8782940" cy="284816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1418" y="4916328"/>
            <a:ext cx="2599539" cy="187698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841093" y="6203739"/>
            <a:ext cx="2603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Shen and Laird, Cell, 2013</a:t>
            </a:r>
          </a:p>
        </p:txBody>
      </p:sp>
    </p:spTree>
    <p:extLst>
      <p:ext uri="{BB962C8B-B14F-4D97-AF65-F5344CB8AC3E}">
        <p14:creationId xmlns:p14="http://schemas.microsoft.com/office/powerpoint/2010/main" val="11862475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Helvetica Light" charset="0"/>
                <a:ea typeface="Helvetica Light" charset="0"/>
                <a:cs typeface="Helvetica Light" charset="0"/>
              </a:rPr>
              <a:t>Combinatorial patterns of chromatin modifications around genes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5120" y="1690688"/>
            <a:ext cx="6053680" cy="505929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67751" y="6380647"/>
            <a:ext cx="22184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charset="0"/>
                <a:ea typeface="Arial" charset="0"/>
                <a:cs typeface="Arial" charset="0"/>
              </a:rPr>
              <a:t>(Barth and </a:t>
            </a:r>
            <a:r>
              <a:rPr lang="en-US" sz="1200" dirty="0" err="1">
                <a:latin typeface="Arial" charset="0"/>
                <a:ea typeface="Arial" charset="0"/>
                <a:cs typeface="Arial" charset="0"/>
              </a:rPr>
              <a:t>Imhof</a:t>
            </a:r>
            <a:r>
              <a:rPr lang="en-US" sz="1200" dirty="0">
                <a:latin typeface="Arial" charset="0"/>
                <a:ea typeface="Arial" charset="0"/>
                <a:cs typeface="Arial" charset="0"/>
              </a:rPr>
              <a:t>, </a:t>
            </a:r>
            <a:r>
              <a:rPr lang="en-US" sz="1200" dirty="0" err="1">
                <a:latin typeface="Arial" charset="0"/>
                <a:ea typeface="Arial" charset="0"/>
                <a:cs typeface="Arial" charset="0"/>
              </a:rPr>
              <a:t>TiBS</a:t>
            </a:r>
            <a:r>
              <a:rPr lang="en-US" sz="1200" dirty="0">
                <a:latin typeface="Arial" charset="0"/>
                <a:ea typeface="Arial" charset="0"/>
                <a:cs typeface="Arial" charset="0"/>
              </a:rPr>
              <a:t>, 2010)</a:t>
            </a:r>
          </a:p>
        </p:txBody>
      </p:sp>
    </p:spTree>
    <p:extLst>
      <p:ext uri="{BB962C8B-B14F-4D97-AF65-F5344CB8AC3E}">
        <p14:creationId xmlns:p14="http://schemas.microsoft.com/office/powerpoint/2010/main" val="18736089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7" name="Picture 2" descr="Chromatin states in pluripotent and differentiated cells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971" b="2246"/>
          <a:stretch>
            <a:fillRect/>
          </a:stretch>
        </p:blipFill>
        <p:spPr bwMode="auto">
          <a:xfrm>
            <a:off x="3679213" y="1690688"/>
            <a:ext cx="4388048" cy="5014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18" name="TextBox 4"/>
          <p:cNvSpPr txBox="1">
            <a:spLocks noChangeArrowheads="1"/>
          </p:cNvSpPr>
          <p:nvPr/>
        </p:nvSpPr>
        <p:spPr bwMode="auto">
          <a:xfrm>
            <a:off x="8496300" y="6400801"/>
            <a:ext cx="21717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GB" altLang="x-none" sz="1200"/>
              <a:t>(Chen, Nat. Rev. Gen., 2014)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Helvetica Light" charset="0"/>
                <a:ea typeface="Helvetica Light" charset="0"/>
                <a:cs typeface="Helvetica Light" charset="0"/>
              </a:rPr>
              <a:t>Tissue-specific patterns of chromatin organization</a:t>
            </a:r>
          </a:p>
        </p:txBody>
      </p:sp>
    </p:spTree>
    <p:extLst>
      <p:ext uri="{BB962C8B-B14F-4D97-AF65-F5344CB8AC3E}">
        <p14:creationId xmlns:p14="http://schemas.microsoft.com/office/powerpoint/2010/main" val="5358857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Chromatin modifiers are frequently mutated in cancer</a:t>
            </a:r>
          </a:p>
        </p:txBody>
      </p:sp>
      <p:sp>
        <p:nvSpPr>
          <p:cNvPr id="3" name="TextBox 4"/>
          <p:cNvSpPr txBox="1">
            <a:spLocks noChangeArrowheads="1"/>
          </p:cNvSpPr>
          <p:nvPr/>
        </p:nvSpPr>
        <p:spPr bwMode="auto">
          <a:xfrm>
            <a:off x="1752600" y="6096001"/>
            <a:ext cx="277495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GB" altLang="x-none" sz="1200"/>
              <a:t>(Rodriguez-Paredes, Nat. Med., 2011)</a:t>
            </a:r>
          </a:p>
        </p:txBody>
      </p:sp>
      <p:pic>
        <p:nvPicPr>
          <p:cNvPr id="4" name="Picture 3" descr="http://www.nature.com/nm/journal/v17/n3/images/nm.2305-F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1" y="1828800"/>
            <a:ext cx="3776663" cy="350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 descr="http://www.nature.com/nrc/journal/v11/n10/images/nrc3130-f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839"/>
          <a:stretch>
            <a:fillRect/>
          </a:stretch>
        </p:blipFill>
        <p:spPr bwMode="auto">
          <a:xfrm>
            <a:off x="6172200" y="2514600"/>
            <a:ext cx="4343400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6"/>
          <p:cNvSpPr txBox="1">
            <a:spLocks noChangeArrowheads="1"/>
          </p:cNvSpPr>
          <p:nvPr/>
        </p:nvSpPr>
        <p:spPr bwMode="auto">
          <a:xfrm>
            <a:off x="7620001" y="6096001"/>
            <a:ext cx="281622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GB" altLang="x-none" sz="1200"/>
              <a:t>(Baylin/Jones, Nat. Rev. Cancer, 2011)</a:t>
            </a:r>
          </a:p>
        </p:txBody>
      </p:sp>
    </p:spTree>
    <p:extLst>
      <p:ext uri="{BB962C8B-B14F-4D97-AF65-F5344CB8AC3E}">
        <p14:creationId xmlns:p14="http://schemas.microsoft.com/office/powerpoint/2010/main" val="12501997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2822" y="1313656"/>
            <a:ext cx="3829108" cy="527196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Helvetica Light" charset="0"/>
                <a:ea typeface="Helvetica Light" charset="0"/>
                <a:cs typeface="Helvetica Light" charset="0"/>
              </a:rPr>
              <a:t>Chromatin modifiers are frequently mutated in cancer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074094" y="6277839"/>
            <a:ext cx="24224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latin typeface="Arial" charset="0"/>
                <a:ea typeface="Arial" charset="0"/>
                <a:cs typeface="Arial" charset="0"/>
              </a:rPr>
              <a:t>(Shen </a:t>
            </a:r>
            <a:r>
              <a:rPr lang="en-US" sz="1400" dirty="0">
                <a:latin typeface="Arial" charset="0"/>
                <a:ea typeface="Arial" charset="0"/>
                <a:cs typeface="Arial" charset="0"/>
              </a:rPr>
              <a:t>and Laird, Cell</a:t>
            </a:r>
            <a:r>
              <a:rPr lang="en-US" sz="1400">
                <a:latin typeface="Arial" charset="0"/>
                <a:ea typeface="Arial" charset="0"/>
                <a:cs typeface="Arial" charset="0"/>
              </a:rPr>
              <a:t>, 2013)</a:t>
            </a:r>
            <a:endParaRPr lang="en-US" sz="1400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6998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are regulatory elements and different chromatin states identified?</a:t>
            </a:r>
          </a:p>
        </p:txBody>
      </p:sp>
    </p:spTree>
    <p:extLst>
      <p:ext uri="{BB962C8B-B14F-4D97-AF65-F5344CB8AC3E}">
        <p14:creationId xmlns:p14="http://schemas.microsoft.com/office/powerpoint/2010/main" val="2304072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Re-cap: </a:t>
            </a:r>
            <a:r>
              <a:rPr lang="en-US" dirty="0" err="1"/>
              <a:t>ChIP-seq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2641600" y="1690688"/>
            <a:ext cx="5487764" cy="4719587"/>
            <a:chOff x="377686" y="840000"/>
            <a:chExt cx="6592996" cy="5318760"/>
          </a:xfrm>
        </p:grpSpPr>
        <p:grpSp>
          <p:nvGrpSpPr>
            <p:cNvPr id="5" name="Group 4"/>
            <p:cNvGrpSpPr/>
            <p:nvPr/>
          </p:nvGrpSpPr>
          <p:grpSpPr>
            <a:xfrm>
              <a:off x="736109" y="840000"/>
              <a:ext cx="6234573" cy="5318760"/>
              <a:chOff x="2326370" y="1402080"/>
              <a:chExt cx="6234573" cy="5318760"/>
            </a:xfrm>
          </p:grpSpPr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326370" y="1402080"/>
                <a:ext cx="6234573" cy="5318760"/>
              </a:xfrm>
              <a:prstGeom prst="rect">
                <a:avLst/>
              </a:prstGeom>
            </p:spPr>
          </p:pic>
          <p:sp>
            <p:nvSpPr>
              <p:cNvPr id="8" name="TextBox 7"/>
              <p:cNvSpPr txBox="1"/>
              <p:nvPr/>
            </p:nvSpPr>
            <p:spPr>
              <a:xfrm>
                <a:off x="6979920" y="2160508"/>
                <a:ext cx="1280160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Arial" charset="0"/>
                    <a:ea typeface="Arial" charset="0"/>
                    <a:cs typeface="Arial" charset="0"/>
                  </a:rPr>
                  <a:t>Step 1</a:t>
                </a:r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7004495" y="3560356"/>
                <a:ext cx="1280160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Arial" charset="0"/>
                    <a:ea typeface="Arial" charset="0"/>
                    <a:cs typeface="Arial" charset="0"/>
                  </a:rPr>
                  <a:t>Step 2</a:t>
                </a:r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7004495" y="4955932"/>
                <a:ext cx="1280160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Arial" charset="0"/>
                    <a:ea typeface="Arial" charset="0"/>
                    <a:cs typeface="Arial" charset="0"/>
                  </a:rPr>
                  <a:t>Step 3</a:t>
                </a: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7004495" y="6318775"/>
                <a:ext cx="1280160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Arial" charset="0"/>
                    <a:ea typeface="Arial" charset="0"/>
                    <a:cs typeface="Arial" charset="0"/>
                  </a:rPr>
                  <a:t>Step 4</a:t>
                </a:r>
              </a:p>
            </p:txBody>
          </p:sp>
        </p:grpSp>
        <p:sp>
          <p:nvSpPr>
            <p:cNvPr id="6" name="Rectangle 5"/>
            <p:cNvSpPr/>
            <p:nvPr/>
          </p:nvSpPr>
          <p:spPr>
            <a:xfrm>
              <a:off x="377686" y="5743351"/>
              <a:ext cx="1927554" cy="25540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520285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4"/>
          <p:cNvSpPr>
            <a:spLocks noChangeArrowheads="1"/>
          </p:cNvSpPr>
          <p:nvPr/>
        </p:nvSpPr>
        <p:spPr bwMode="auto">
          <a:xfrm>
            <a:off x="1608138" y="6307138"/>
            <a:ext cx="68580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GB" altLang="x-none" sz="1800" u="sng" dirty="0" err="1"/>
              <a:t>ChIP-seq</a:t>
            </a:r>
            <a:r>
              <a:rPr lang="en-GB" altLang="x-none" sz="1800" u="sng" dirty="0"/>
              <a:t> accurately predicts tissue-specific activity of enhancers</a:t>
            </a:r>
          </a:p>
        </p:txBody>
      </p:sp>
      <p:sp>
        <p:nvSpPr>
          <p:cNvPr id="43011" name="TextBox 5"/>
          <p:cNvSpPr txBox="1">
            <a:spLocks noChangeArrowheads="1"/>
          </p:cNvSpPr>
          <p:nvPr/>
        </p:nvSpPr>
        <p:spPr bwMode="auto">
          <a:xfrm>
            <a:off x="8839200" y="6400801"/>
            <a:ext cx="1589088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GB" altLang="x-none" sz="1200"/>
              <a:t>(Visel, Nature, 2009)</a:t>
            </a:r>
          </a:p>
        </p:txBody>
      </p:sp>
      <p:sp>
        <p:nvSpPr>
          <p:cNvPr id="43012" name="AutoShape 2" descr="http://www.nature.com.proxy.uchicago.edu/nature/journal/v457/n7231/images/nature07730-f1.2.jpg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GB" altLang="x-none" sz="1800"/>
          </a:p>
        </p:txBody>
      </p:sp>
      <p:pic>
        <p:nvPicPr>
          <p:cNvPr id="43013" name="Picture 4" descr="http://www.nature.com/nature/journal/v457/n7231/images/nature07730-f1.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1981200"/>
            <a:ext cx="4114800" cy="3703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4" name="Picture 6" descr="http://www.nature.com/nature/journal/v457/n7231/images/nature07730-f2.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8076" y="1981200"/>
            <a:ext cx="4479925" cy="3733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83357"/>
            <a:ext cx="10515600" cy="1325563"/>
          </a:xfrm>
        </p:spPr>
        <p:txBody>
          <a:bodyPr>
            <a:normAutofit/>
          </a:bodyPr>
          <a:lstStyle/>
          <a:p>
            <a:r>
              <a:rPr lang="en-GB" altLang="x-none" sz="3600" dirty="0" err="1">
                <a:latin typeface="Helvetica Light" charset="0"/>
                <a:ea typeface="Helvetica Light" charset="0"/>
                <a:cs typeface="Helvetica Light" charset="0"/>
              </a:rPr>
              <a:t>ChIP-seq</a:t>
            </a:r>
            <a:r>
              <a:rPr lang="en-GB" altLang="x-none" sz="3600" dirty="0">
                <a:latin typeface="Helvetica Light" charset="0"/>
                <a:ea typeface="Helvetica Light" charset="0"/>
                <a:cs typeface="Helvetica Light" charset="0"/>
              </a:rPr>
              <a:t> of p300 HAT binding locations identifies enhancers</a:t>
            </a:r>
            <a:endParaRPr lang="en-US" sz="3600" dirty="0">
              <a:latin typeface="Helvetica Light" charset="0"/>
              <a:ea typeface="Helvetica Light" charset="0"/>
              <a:cs typeface="Helvetica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80706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TextBox 3"/>
          <p:cNvSpPr txBox="1">
            <a:spLocks noChangeArrowheads="1"/>
          </p:cNvSpPr>
          <p:nvPr/>
        </p:nvSpPr>
        <p:spPr bwMode="auto">
          <a:xfrm>
            <a:off x="8650288" y="6429376"/>
            <a:ext cx="1941512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GB" altLang="x-none" sz="1200"/>
              <a:t>(Mikkelsen, Nature, 2007)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481763"/>
            <a:ext cx="10515600" cy="109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GB" altLang="x-none" sz="3600" dirty="0">
                <a:latin typeface="Helvetica Light" charset="0"/>
                <a:ea typeface="Helvetica Light" charset="0"/>
                <a:cs typeface="Helvetica Light" charset="0"/>
              </a:rPr>
              <a:t>Genome-wide maps of chromatin state in pluripotent and lineage-committed cells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2018674"/>
            <a:ext cx="10363200" cy="3315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1202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5" name="Picture 2" descr="nature07829-f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8846" y="1735930"/>
            <a:ext cx="8464446" cy="4931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106" name="Text Box 4"/>
          <p:cNvSpPr txBox="1">
            <a:spLocks noChangeArrowheads="1"/>
          </p:cNvSpPr>
          <p:nvPr/>
        </p:nvSpPr>
        <p:spPr bwMode="auto">
          <a:xfrm>
            <a:off x="8631238" y="6581776"/>
            <a:ext cx="2036762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x-none" sz="1200"/>
              <a:t>(Heintzman , Nature, 2009)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3269" y="410367"/>
            <a:ext cx="10515600" cy="1325563"/>
          </a:xfrm>
        </p:spPr>
        <p:txBody>
          <a:bodyPr>
            <a:noAutofit/>
          </a:bodyPr>
          <a:lstStyle/>
          <a:p>
            <a:r>
              <a:rPr lang="en-GB" altLang="x-none" sz="3200" dirty="0">
                <a:latin typeface="Helvetica Light" charset="0"/>
                <a:ea typeface="Helvetica Light" charset="0"/>
                <a:cs typeface="Helvetica Light" charset="0"/>
              </a:rPr>
              <a:t>Chromatin modifications at promoters are cell type invariant while those at enhancers are cell type-specific</a:t>
            </a:r>
            <a:endParaRPr lang="en-US" sz="3200" dirty="0">
              <a:latin typeface="Helvetica Light" charset="0"/>
              <a:ea typeface="Helvetica Light" charset="0"/>
              <a:cs typeface="Helvetica Light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36214" y="2273643"/>
            <a:ext cx="1249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Promoters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36214" y="4724399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Enhancers</a:t>
            </a:r>
          </a:p>
        </p:txBody>
      </p:sp>
    </p:spTree>
    <p:extLst>
      <p:ext uri="{BB962C8B-B14F-4D97-AF65-F5344CB8AC3E}">
        <p14:creationId xmlns:p14="http://schemas.microsoft.com/office/powerpoint/2010/main" val="8988869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extBox 4"/>
          <p:cNvSpPr txBox="1">
            <a:spLocks noChangeArrowheads="1"/>
          </p:cNvSpPr>
          <p:nvPr/>
        </p:nvSpPr>
        <p:spPr bwMode="auto">
          <a:xfrm>
            <a:off x="2362200" y="1828801"/>
            <a:ext cx="5407249" cy="3693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buFont typeface="Arial" charset="0"/>
              <a:buChar char="•"/>
            </a:pPr>
            <a:endParaRPr lang="en-GB" altLang="x-none" sz="1800" dirty="0">
              <a:latin typeface="Helvetica Light" charset="0"/>
              <a:ea typeface="Helvetica Light" charset="0"/>
              <a:cs typeface="Helvetica Light" charset="0"/>
            </a:endParaRPr>
          </a:p>
          <a:p>
            <a:pPr eaLnBrk="1" hangingPunct="1">
              <a:buFont typeface="Arial" charset="0"/>
              <a:buChar char="•"/>
            </a:pPr>
            <a:r>
              <a:rPr lang="en-GB" altLang="x-none" sz="1800" dirty="0">
                <a:latin typeface="Helvetica Light" charset="0"/>
                <a:ea typeface="Helvetica Light" charset="0"/>
                <a:cs typeface="Helvetica Light" charset="0"/>
              </a:rPr>
              <a:t>Chromatin and genome organisation</a:t>
            </a:r>
          </a:p>
          <a:p>
            <a:pPr eaLnBrk="1" hangingPunct="1"/>
            <a:endParaRPr lang="en-GB" altLang="x-none" sz="1800" dirty="0">
              <a:latin typeface="Helvetica Light" charset="0"/>
              <a:ea typeface="Helvetica Light" charset="0"/>
              <a:cs typeface="Helvetica Light" charset="0"/>
            </a:endParaRPr>
          </a:p>
          <a:p>
            <a:pPr eaLnBrk="1" hangingPunct="1">
              <a:buFont typeface="Arial" charset="0"/>
              <a:buChar char="•"/>
            </a:pPr>
            <a:r>
              <a:rPr lang="en-GB" altLang="x-none" sz="1800" dirty="0">
                <a:latin typeface="Helvetica Light" charset="0"/>
                <a:ea typeface="Helvetica Light" charset="0"/>
                <a:cs typeface="Helvetica Light" charset="0"/>
              </a:rPr>
              <a:t>Chromatin states</a:t>
            </a:r>
          </a:p>
          <a:p>
            <a:pPr eaLnBrk="1" hangingPunct="1"/>
            <a:endParaRPr lang="en-GB" altLang="x-none" sz="1800" dirty="0">
              <a:latin typeface="Helvetica Light" charset="0"/>
              <a:ea typeface="Helvetica Light" charset="0"/>
              <a:cs typeface="Helvetica Light" charset="0"/>
            </a:endParaRPr>
          </a:p>
          <a:p>
            <a:pPr eaLnBrk="1" hangingPunct="1">
              <a:buFont typeface="Arial" charset="0"/>
              <a:buChar char="•"/>
            </a:pPr>
            <a:r>
              <a:rPr lang="en-GB" altLang="x-none" sz="1800" dirty="0">
                <a:latin typeface="Helvetica Light" charset="0"/>
                <a:ea typeface="Helvetica Light" charset="0"/>
                <a:cs typeface="Helvetica Light" charset="0"/>
              </a:rPr>
              <a:t>Conservation of chromatin organization</a:t>
            </a:r>
          </a:p>
          <a:p>
            <a:pPr eaLnBrk="1" hangingPunct="1">
              <a:buFont typeface="Arial" charset="0"/>
              <a:buChar char="•"/>
            </a:pPr>
            <a:endParaRPr lang="en-GB" altLang="x-none" sz="1800" dirty="0">
              <a:latin typeface="Helvetica Light" charset="0"/>
              <a:ea typeface="Helvetica Light" charset="0"/>
              <a:cs typeface="Helvetica Light" charset="0"/>
            </a:endParaRPr>
          </a:p>
          <a:p>
            <a:pPr eaLnBrk="1" hangingPunct="1">
              <a:buFont typeface="Arial" charset="0"/>
              <a:buChar char="•"/>
            </a:pPr>
            <a:r>
              <a:rPr lang="en-GB" altLang="x-none" sz="1800" dirty="0">
                <a:latin typeface="Helvetica Light" charset="0"/>
                <a:ea typeface="Helvetica Light" charset="0"/>
                <a:cs typeface="Helvetica Light" charset="0"/>
              </a:rPr>
              <a:t>Sequence specific TFs influence chromatin marks</a:t>
            </a:r>
          </a:p>
          <a:p>
            <a:pPr eaLnBrk="1" hangingPunct="1">
              <a:buFont typeface="Arial" charset="0"/>
              <a:buChar char="•"/>
            </a:pPr>
            <a:endParaRPr lang="en-GB" altLang="x-none" sz="1800" dirty="0">
              <a:latin typeface="Helvetica Light" charset="0"/>
              <a:ea typeface="Helvetica Light" charset="0"/>
              <a:cs typeface="Helvetica Light" charset="0"/>
            </a:endParaRPr>
          </a:p>
          <a:p>
            <a:pPr eaLnBrk="1" hangingPunct="1"/>
            <a:endParaRPr lang="en-GB" altLang="x-none" sz="1800" dirty="0">
              <a:latin typeface="Helvetica Light" charset="0"/>
              <a:ea typeface="Helvetica Light" charset="0"/>
              <a:cs typeface="Helvetica Light" charset="0"/>
            </a:endParaRPr>
          </a:p>
          <a:p>
            <a:pPr eaLnBrk="1" hangingPunct="1"/>
            <a:endParaRPr lang="en-GB" altLang="x-none" sz="1800" dirty="0">
              <a:latin typeface="Helvetica Light" charset="0"/>
              <a:ea typeface="Helvetica Light" charset="0"/>
              <a:cs typeface="Helvetica Light" charset="0"/>
            </a:endParaRPr>
          </a:p>
          <a:p>
            <a:pPr eaLnBrk="1" hangingPunct="1"/>
            <a:endParaRPr lang="en-GB" altLang="x-none" sz="1800" dirty="0">
              <a:latin typeface="Helvetica Light" charset="0"/>
              <a:ea typeface="Helvetica Light" charset="0"/>
              <a:cs typeface="Helvetica Light" charset="0"/>
            </a:endParaRPr>
          </a:p>
          <a:p>
            <a:pPr eaLnBrk="1" hangingPunct="1"/>
            <a:endParaRPr lang="en-GB" altLang="x-none" sz="1800" dirty="0">
              <a:latin typeface="Helvetica Light" charset="0"/>
              <a:ea typeface="Helvetica Light" charset="0"/>
              <a:cs typeface="Helvetica Light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 Light" charset="0"/>
                <a:ea typeface="Helvetica Light" charset="0"/>
                <a:cs typeface="Helvetica Light" charset="0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11724858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3" name="Picture 2" descr="nature07829-f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8077" y="1848718"/>
            <a:ext cx="6797094" cy="4316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154" name="Text Box 4"/>
          <p:cNvSpPr txBox="1">
            <a:spLocks noChangeArrowheads="1"/>
          </p:cNvSpPr>
          <p:nvPr/>
        </p:nvSpPr>
        <p:spPr bwMode="auto">
          <a:xfrm>
            <a:off x="8305801" y="6324601"/>
            <a:ext cx="2036763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x-none" sz="1200"/>
              <a:t>(Heintzman , Nature, 2009)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Helvetica Light" charset="0"/>
                <a:ea typeface="Helvetica Light" charset="0"/>
                <a:cs typeface="Helvetica Light" charset="0"/>
              </a:rPr>
              <a:t>Genome-wide prediction of enhancers based on chromatin marks</a:t>
            </a:r>
          </a:p>
        </p:txBody>
      </p:sp>
    </p:spTree>
    <p:extLst>
      <p:ext uri="{BB962C8B-B14F-4D97-AF65-F5344CB8AC3E}">
        <p14:creationId xmlns:p14="http://schemas.microsoft.com/office/powerpoint/2010/main" val="20019816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1" name="Picture 2" descr="nature07829-f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829" b="37839"/>
          <a:stretch/>
        </p:blipFill>
        <p:spPr bwMode="auto">
          <a:xfrm>
            <a:off x="5428937" y="2073638"/>
            <a:ext cx="3889513" cy="403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02" name="Text Box 4"/>
          <p:cNvSpPr txBox="1">
            <a:spLocks noChangeArrowheads="1"/>
          </p:cNvSpPr>
          <p:nvPr/>
        </p:nvSpPr>
        <p:spPr bwMode="auto">
          <a:xfrm>
            <a:off x="8631238" y="6581776"/>
            <a:ext cx="1992312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x-none" sz="1200"/>
              <a:t>(Heintzman, Nature, 2009)</a:t>
            </a:r>
          </a:p>
        </p:txBody>
      </p:sp>
      <p:pic>
        <p:nvPicPr>
          <p:cNvPr id="51204" name="Picture 2" descr="nature07829-f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754"/>
          <a:stretch>
            <a:fillRect/>
          </a:stretch>
        </p:blipFill>
        <p:spPr bwMode="auto">
          <a:xfrm>
            <a:off x="2871246" y="1723868"/>
            <a:ext cx="1744788" cy="47381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altLang="x-none" sz="3600" dirty="0">
                <a:latin typeface="Helvetica Light" charset="0"/>
                <a:ea typeface="Helvetica Light" charset="0"/>
                <a:cs typeface="Helvetica Light" charset="0"/>
              </a:rPr>
              <a:t>Chromatin modifications at enhancers are globally related to cell type-specific gene expression</a:t>
            </a:r>
            <a:endParaRPr lang="en-US" sz="3600" dirty="0">
              <a:latin typeface="Helvetica Light" charset="0"/>
              <a:ea typeface="Helvetica Light" charset="0"/>
              <a:cs typeface="Helvetica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77342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49" name="Picture 1" descr="Screen Shot 2014-05-11 at 9.15.51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5475" y="1171576"/>
            <a:ext cx="8772525" cy="533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3250" name="TextBox 7"/>
          <p:cNvSpPr txBox="1">
            <a:spLocks noChangeArrowheads="1"/>
          </p:cNvSpPr>
          <p:nvPr/>
        </p:nvSpPr>
        <p:spPr bwMode="auto">
          <a:xfrm>
            <a:off x="7837488" y="6505576"/>
            <a:ext cx="2830512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1200"/>
              <a:t>(ENCODE Consortium, Nature, 2012)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altLang="x-none" sz="3600" dirty="0">
                <a:latin typeface="Helvetica Light" charset="0"/>
                <a:ea typeface="Helvetica Light" charset="0"/>
                <a:cs typeface="Helvetica Light" charset="0"/>
              </a:rPr>
              <a:t>Histone modifications mark genomic features</a:t>
            </a:r>
            <a:endParaRPr lang="en-US" sz="3600" dirty="0">
              <a:latin typeface="Helvetica Light" charset="0"/>
              <a:ea typeface="Helvetica Light" charset="0"/>
              <a:cs typeface="Helvetica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02852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altLang="x-none">
                <a:latin typeface="Helvetica Light" charset="0"/>
                <a:ea typeface="Helvetica Light" charset="0"/>
                <a:cs typeface="Helvetica Light" charset="0"/>
              </a:rPr>
              <a:t>Chromatin states</a:t>
            </a:r>
            <a:endParaRPr lang="en-US" dirty="0">
              <a:latin typeface="Helvetica Light" charset="0"/>
              <a:ea typeface="Helvetica Light" charset="0"/>
              <a:cs typeface="Helvetica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39992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276976" y="1752601"/>
            <a:ext cx="4053289" cy="313932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ea typeface="ＭＳ Ｐゴシック" charset="0"/>
                <a:cs typeface="ＭＳ Ｐゴシック" charset="0"/>
              </a:rPr>
              <a:t>9 chromatin marks:</a:t>
            </a:r>
          </a:p>
          <a:p>
            <a:pPr marL="342900" indent="-342900">
              <a:buFontTx/>
              <a:buAutoNum type="arabicPeriod"/>
              <a:defRPr/>
            </a:pPr>
            <a:r>
              <a:rPr lang="en-US" dirty="0">
                <a:ea typeface="ＭＳ Ｐゴシック" charset="0"/>
                <a:cs typeface="ＭＳ Ｐゴシック" charset="0"/>
              </a:rPr>
              <a:t>H3K4me3 (promoters)</a:t>
            </a:r>
          </a:p>
          <a:p>
            <a:pPr marL="342900" indent="-342900">
              <a:buFontTx/>
              <a:buAutoNum type="arabicPeriod"/>
              <a:defRPr/>
            </a:pPr>
            <a:r>
              <a:rPr lang="en-US" dirty="0">
                <a:ea typeface="ＭＳ Ｐゴシック" charset="0"/>
                <a:cs typeface="ＭＳ Ｐゴシック" charset="0"/>
              </a:rPr>
              <a:t>H3K4me2 (promoters and enhancers)</a:t>
            </a:r>
          </a:p>
          <a:p>
            <a:pPr marL="342900" indent="-342900">
              <a:buFontTx/>
              <a:buAutoNum type="arabicPeriod"/>
              <a:defRPr/>
            </a:pPr>
            <a:r>
              <a:rPr lang="en-US" dirty="0">
                <a:ea typeface="ＭＳ Ｐゴシック" charset="0"/>
                <a:cs typeface="ＭＳ Ｐゴシック" charset="0"/>
              </a:rPr>
              <a:t>H3K4me1 (enhancers)</a:t>
            </a:r>
          </a:p>
          <a:p>
            <a:pPr marL="342900" indent="-342900">
              <a:buFontTx/>
              <a:buAutoNum type="arabicPeriod"/>
              <a:defRPr/>
            </a:pPr>
            <a:r>
              <a:rPr lang="en-US" dirty="0">
                <a:ea typeface="ＭＳ Ｐゴシック" charset="0"/>
                <a:cs typeface="ＭＳ Ｐゴシック" charset="0"/>
              </a:rPr>
              <a:t>H3K9ac (active regulatory regions)</a:t>
            </a:r>
          </a:p>
          <a:p>
            <a:pPr marL="342900" indent="-342900">
              <a:buFontTx/>
              <a:buAutoNum type="arabicPeriod"/>
              <a:defRPr/>
            </a:pPr>
            <a:r>
              <a:rPr lang="en-US" dirty="0">
                <a:ea typeface="ＭＳ Ｐゴシック" charset="0"/>
                <a:cs typeface="ＭＳ Ｐゴシック" charset="0"/>
              </a:rPr>
              <a:t>H3K27ac (active regulatory regions)</a:t>
            </a:r>
          </a:p>
          <a:p>
            <a:pPr marL="342900" indent="-342900">
              <a:buFontTx/>
              <a:buAutoNum type="arabicPeriod"/>
              <a:defRPr/>
            </a:pPr>
            <a:r>
              <a:rPr lang="en-US" dirty="0">
                <a:ea typeface="ＭＳ Ｐゴシック" charset="0"/>
                <a:cs typeface="ＭＳ Ｐゴシック" charset="0"/>
              </a:rPr>
              <a:t>H3K36me3 (transcribed regions)</a:t>
            </a:r>
          </a:p>
          <a:p>
            <a:pPr marL="342900" indent="-342900">
              <a:buFontTx/>
              <a:buAutoNum type="arabicPeriod"/>
              <a:defRPr/>
            </a:pPr>
            <a:r>
              <a:rPr lang="en-US" dirty="0">
                <a:ea typeface="ＭＳ Ｐゴシック" charset="0"/>
                <a:cs typeface="ＭＳ Ｐゴシック" charset="0"/>
              </a:rPr>
              <a:t>H4K20me1 (transcribed regions)</a:t>
            </a:r>
          </a:p>
          <a:p>
            <a:pPr marL="342900" indent="-342900">
              <a:buFontTx/>
              <a:buAutoNum type="arabicPeriod"/>
              <a:defRPr/>
            </a:pPr>
            <a:r>
              <a:rPr lang="en-US" dirty="0">
                <a:ea typeface="ＭＳ Ｐゴシック" charset="0"/>
                <a:cs typeface="ＭＳ Ｐゴシック" charset="0"/>
              </a:rPr>
              <a:t>H3K27me3 (repressed regions)</a:t>
            </a:r>
          </a:p>
          <a:p>
            <a:pPr marL="342900" indent="-342900">
              <a:buFontTx/>
              <a:buAutoNum type="arabicPeriod"/>
              <a:defRPr/>
            </a:pPr>
            <a:r>
              <a:rPr lang="en-US" dirty="0">
                <a:ea typeface="ＭＳ Ｐゴシック" charset="0"/>
                <a:cs typeface="ＭＳ Ｐゴシック" charset="0"/>
              </a:rPr>
              <a:t>CTCF (insulator protein)</a:t>
            </a:r>
          </a:p>
          <a:p>
            <a:pPr>
              <a:defRPr/>
            </a:pPr>
            <a:endParaRPr lang="en-US" dirty="0"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704975" y="1752600"/>
            <a:ext cx="4251420" cy="286232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ea typeface="ＭＳ Ｐゴシック" charset="0"/>
                <a:cs typeface="ＭＳ Ｐゴシック" charset="0"/>
              </a:rPr>
              <a:t>9 human cell types:</a:t>
            </a:r>
          </a:p>
          <a:p>
            <a:pPr marL="342900" indent="-342900">
              <a:buFontTx/>
              <a:buAutoNum type="arabicPeriod"/>
              <a:defRPr/>
            </a:pPr>
            <a:r>
              <a:rPr lang="en-US" dirty="0">
                <a:ea typeface="ＭＳ Ｐゴシック" charset="0"/>
                <a:cs typeface="ＭＳ Ｐゴシック" charset="0"/>
              </a:rPr>
              <a:t>H1 ES (embryonic stem cells)</a:t>
            </a:r>
          </a:p>
          <a:p>
            <a:pPr marL="342900" indent="-342900">
              <a:buFontTx/>
              <a:buAutoNum type="arabicPeriod"/>
              <a:defRPr/>
            </a:pPr>
            <a:r>
              <a:rPr lang="en-US" dirty="0">
                <a:ea typeface="ＭＳ Ｐゴシック" charset="0"/>
                <a:cs typeface="ＭＳ Ｐゴシック" charset="0"/>
              </a:rPr>
              <a:t>K562 (leukemia cell line)</a:t>
            </a:r>
          </a:p>
          <a:p>
            <a:pPr marL="342900" indent="-342900">
              <a:buFontTx/>
              <a:buAutoNum type="arabicPeriod"/>
              <a:defRPr/>
            </a:pPr>
            <a:r>
              <a:rPr lang="en-US" dirty="0">
                <a:ea typeface="ＭＳ Ｐゴシック" charset="0"/>
                <a:cs typeface="ＭＳ Ｐゴシック" charset="0"/>
              </a:rPr>
              <a:t>GM (B-</a:t>
            </a:r>
            <a:r>
              <a:rPr lang="en-US" dirty="0" err="1">
                <a:ea typeface="ＭＳ Ｐゴシック" charset="0"/>
                <a:cs typeface="ＭＳ Ｐゴシック" charset="0"/>
              </a:rPr>
              <a:t>lymphoblastoid</a:t>
            </a:r>
            <a:r>
              <a:rPr lang="en-US" dirty="0">
                <a:ea typeface="ＭＳ Ｐゴシック" charset="0"/>
                <a:cs typeface="ＭＳ Ｐゴシック" charset="0"/>
              </a:rPr>
              <a:t>)</a:t>
            </a:r>
          </a:p>
          <a:p>
            <a:pPr marL="342900" indent="-342900">
              <a:buFontTx/>
              <a:buAutoNum type="arabicPeriod"/>
              <a:defRPr/>
            </a:pPr>
            <a:r>
              <a:rPr lang="en-US" dirty="0">
                <a:ea typeface="ＭＳ Ｐゴシック" charset="0"/>
                <a:cs typeface="ＭＳ Ｐゴシック" charset="0"/>
              </a:rPr>
              <a:t>HepG2 (hepatocellular cancer)</a:t>
            </a:r>
          </a:p>
          <a:p>
            <a:pPr marL="342900" indent="-342900">
              <a:buFontTx/>
              <a:buAutoNum type="arabicPeriod"/>
              <a:defRPr/>
            </a:pPr>
            <a:r>
              <a:rPr lang="en-US" dirty="0">
                <a:ea typeface="ＭＳ Ｐゴシック" charset="0"/>
                <a:cs typeface="ＭＳ Ｐゴシック" charset="0"/>
              </a:rPr>
              <a:t>HUVEC (umbilical vein endothelial cells)</a:t>
            </a:r>
          </a:p>
          <a:p>
            <a:pPr marL="342900" indent="-342900">
              <a:buFontTx/>
              <a:buAutoNum type="arabicPeriod"/>
              <a:defRPr/>
            </a:pPr>
            <a:r>
              <a:rPr lang="en-US" dirty="0">
                <a:ea typeface="ＭＳ Ｐゴシック" charset="0"/>
                <a:cs typeface="ＭＳ Ｐゴシック" charset="0"/>
              </a:rPr>
              <a:t>HSMM (skeletal muscle myoblasts)</a:t>
            </a:r>
          </a:p>
          <a:p>
            <a:pPr marL="342900" indent="-342900">
              <a:buFontTx/>
              <a:buAutoNum type="arabicPeriod"/>
              <a:defRPr/>
            </a:pPr>
            <a:r>
              <a:rPr lang="en-US" dirty="0">
                <a:ea typeface="ＭＳ Ｐゴシック" charset="0"/>
                <a:cs typeface="ＭＳ Ｐゴシック" charset="0"/>
              </a:rPr>
              <a:t>NHLF (lung fibroblasts)</a:t>
            </a:r>
          </a:p>
          <a:p>
            <a:pPr marL="342900" indent="-342900">
              <a:buFontTx/>
              <a:buAutoNum type="arabicPeriod"/>
              <a:defRPr/>
            </a:pPr>
            <a:r>
              <a:rPr lang="en-US" dirty="0">
                <a:ea typeface="ＭＳ Ｐゴシック" charset="0"/>
                <a:cs typeface="ＭＳ Ｐゴシック" charset="0"/>
              </a:rPr>
              <a:t>NHEK (epidermal keratinocytes)</a:t>
            </a:r>
          </a:p>
          <a:p>
            <a:pPr marL="342900" indent="-342900">
              <a:buFontTx/>
              <a:buAutoNum type="arabicPeriod"/>
              <a:defRPr/>
            </a:pPr>
            <a:r>
              <a:rPr lang="en-US" dirty="0">
                <a:ea typeface="ＭＳ Ｐゴシック" charset="0"/>
                <a:cs typeface="ＭＳ Ｐゴシック" charset="0"/>
              </a:rPr>
              <a:t>HMEC (mammary epithelial cells)</a:t>
            </a:r>
          </a:p>
        </p:txBody>
      </p:sp>
      <p:sp>
        <p:nvSpPr>
          <p:cNvPr id="57348" name="TextBox 7"/>
          <p:cNvSpPr txBox="1">
            <a:spLocks noChangeArrowheads="1"/>
          </p:cNvSpPr>
          <p:nvPr/>
        </p:nvSpPr>
        <p:spPr bwMode="auto">
          <a:xfrm>
            <a:off x="8915400" y="6429376"/>
            <a:ext cx="1608138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GB" altLang="x-none" sz="1200"/>
              <a:t>(Ernst, Nature, 2011)</a:t>
            </a:r>
          </a:p>
        </p:txBody>
      </p:sp>
      <p:sp>
        <p:nvSpPr>
          <p:cNvPr id="57349" name="TextBox 8"/>
          <p:cNvSpPr txBox="1">
            <a:spLocks noChangeArrowheads="1"/>
          </p:cNvSpPr>
          <p:nvPr/>
        </p:nvSpPr>
        <p:spPr bwMode="auto">
          <a:xfrm>
            <a:off x="838200" y="5937193"/>
            <a:ext cx="758348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GB" altLang="x-none" sz="1800" u="sng"/>
              <a:t>Mapping and analysis of chromatin state dynamics in 9 human cell types</a:t>
            </a:r>
          </a:p>
        </p:txBody>
      </p:sp>
      <p:sp>
        <p:nvSpPr>
          <p:cNvPr id="57350" name="TextBox 9"/>
          <p:cNvSpPr txBox="1">
            <a:spLocks noChangeArrowheads="1"/>
          </p:cNvSpPr>
          <p:nvPr/>
        </p:nvSpPr>
        <p:spPr bwMode="auto">
          <a:xfrm>
            <a:off x="2895600" y="6187190"/>
            <a:ext cx="60150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GB" altLang="x-none" sz="1800"/>
              <a:t>We want to identify chromatin states – labelling problem</a:t>
            </a:r>
          </a:p>
        </p:txBody>
      </p:sp>
      <p:sp>
        <p:nvSpPr>
          <p:cNvPr id="57351" name="Rectangle 7"/>
          <p:cNvSpPr>
            <a:spLocks noChangeArrowheads="1"/>
          </p:cNvSpPr>
          <p:nvPr/>
        </p:nvSpPr>
        <p:spPr bwMode="auto">
          <a:xfrm>
            <a:off x="1981200" y="4953001"/>
            <a:ext cx="84582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GB" altLang="x-none" sz="1800"/>
              <a:t>systematically characterize:</a:t>
            </a:r>
          </a:p>
          <a:p>
            <a:pPr eaLnBrk="1" hangingPunct="1"/>
            <a:r>
              <a:rPr lang="en-GB" altLang="x-none" sz="1800"/>
              <a:t>regulatory elements, their cell-type specificities and their functional interactions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x-none" sz="3600">
                <a:latin typeface="Helvetica Light" charset="0"/>
                <a:ea typeface="Helvetica Light" charset="0"/>
                <a:cs typeface="Helvetica Light" charset="0"/>
              </a:rPr>
              <a:t>Classification of genomic regions into chromatin states</a:t>
            </a:r>
            <a:endParaRPr lang="en-US" sz="3600">
              <a:latin typeface="Helvetica Light" charset="0"/>
              <a:ea typeface="Helvetica Light" charset="0"/>
              <a:cs typeface="Helvetica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0059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89" name="Picture 2" descr="http://qph.is.quoracdn.net/main-qimg-f23661bf3da7d1d4e206f36b823122e0?convert_to_webp=tru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5703" y="1428493"/>
            <a:ext cx="6505307" cy="4896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3490" name="TextBox 4"/>
          <p:cNvSpPr txBox="1">
            <a:spLocks noChangeArrowheads="1"/>
          </p:cNvSpPr>
          <p:nvPr/>
        </p:nvSpPr>
        <p:spPr bwMode="auto">
          <a:xfrm>
            <a:off x="6172200" y="6324601"/>
            <a:ext cx="432593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GB" altLang="x-none" sz="1400"/>
              <a:t>(Manolis Kellis, Computational Biology Course, MIT)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x-none" sz="3600" dirty="0">
                <a:latin typeface="Helvetica Light" charset="0"/>
                <a:ea typeface="Helvetica Light" charset="0"/>
                <a:cs typeface="Helvetica Light" charset="0"/>
              </a:rPr>
              <a:t>Markov Chain vs Hidden Markov models</a:t>
            </a:r>
            <a:endParaRPr lang="en-US" sz="3600" dirty="0">
              <a:latin typeface="Helvetica Light" charset="0"/>
              <a:ea typeface="Helvetica Light" charset="0"/>
              <a:cs typeface="Helvetica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769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3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1" y="1187534"/>
            <a:ext cx="6805613" cy="4943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5538" name="TextBox 4"/>
          <p:cNvSpPr txBox="1">
            <a:spLocks noChangeArrowheads="1"/>
          </p:cNvSpPr>
          <p:nvPr/>
        </p:nvSpPr>
        <p:spPr bwMode="auto">
          <a:xfrm>
            <a:off x="6172200" y="6324601"/>
            <a:ext cx="432593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GB" altLang="x-none" sz="1400"/>
              <a:t>(Manolis Kellis, Computational Biology Course, MIT)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>
                <a:latin typeface="Helvetica Light" charset="0"/>
                <a:ea typeface="Helvetica Light" charset="0"/>
                <a:cs typeface="Helvetica Light" charset="0"/>
              </a:rPr>
              <a:t>Hidden Markov model</a:t>
            </a:r>
            <a:endParaRPr lang="en-US" dirty="0">
              <a:latin typeface="Helvetica Light" charset="0"/>
              <a:ea typeface="Helvetica Light" charset="0"/>
              <a:cs typeface="Helvetica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22240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TextBox 3"/>
          <p:cNvSpPr txBox="1">
            <a:spLocks noChangeArrowheads="1"/>
          </p:cNvSpPr>
          <p:nvPr/>
        </p:nvSpPr>
        <p:spPr bwMode="auto">
          <a:xfrm>
            <a:off x="1905000" y="1516061"/>
            <a:ext cx="838200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1800"/>
              <a:t>We want to know if there</a:t>
            </a:r>
            <a:r>
              <a:rPr lang="en-US" altLang="en-US" sz="1800"/>
              <a:t>’</a:t>
            </a:r>
            <a:r>
              <a:rPr lang="en-US" altLang="x-none" sz="1800"/>
              <a:t>s high or low pressure, but we can only observe whether it</a:t>
            </a:r>
            <a:r>
              <a:rPr lang="en-US" altLang="en-US" sz="1800"/>
              <a:t>’</a:t>
            </a:r>
            <a:r>
              <a:rPr lang="en-US" altLang="x-none" sz="1800"/>
              <a:t>s sunny, cloudy, or rainy:</a:t>
            </a:r>
          </a:p>
          <a:p>
            <a:pPr eaLnBrk="1" hangingPunct="1"/>
            <a:endParaRPr lang="en-US" altLang="x-none" sz="1800" dirty="0"/>
          </a:p>
        </p:txBody>
      </p:sp>
      <p:sp>
        <p:nvSpPr>
          <p:cNvPr id="67586" name="TextBox 2"/>
          <p:cNvSpPr txBox="1">
            <a:spLocks noChangeArrowheads="1"/>
          </p:cNvSpPr>
          <p:nvPr/>
        </p:nvSpPr>
        <p:spPr bwMode="auto">
          <a:xfrm>
            <a:off x="4114800" y="6477001"/>
            <a:ext cx="631825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1200"/>
              <a:t>http://guizzetti.ca/blogs/lenny/2012/04/predicting-the-weather-with-hidden-markov-models/</a:t>
            </a:r>
          </a:p>
        </p:txBody>
      </p:sp>
      <p:pic>
        <p:nvPicPr>
          <p:cNvPr id="67587" name="Picture 10" descr="hmm_weather_model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2439986"/>
            <a:ext cx="3886200" cy="3783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553200" y="3048000"/>
            <a:ext cx="2667000" cy="20320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dirty="0">
                <a:solidFill>
                  <a:srgbClr val="FF0000"/>
                </a:solidFill>
                <a:ea typeface="ＭＳ Ｐゴシック" charset="0"/>
                <a:cs typeface="ＭＳ Ｐゴシック" charset="0"/>
              </a:rPr>
              <a:t>red</a:t>
            </a:r>
            <a:r>
              <a:rPr lang="en-US" dirty="0">
                <a:ea typeface="ＭＳ Ｐゴシック" charset="0"/>
                <a:cs typeface="ＭＳ Ｐゴシック" charset="0"/>
              </a:rPr>
              <a:t>: probability of high pressure state given observed variables</a:t>
            </a:r>
          </a:p>
          <a:p>
            <a:pPr>
              <a:defRPr/>
            </a:pPr>
            <a:endParaRPr lang="en-US" dirty="0">
              <a:ea typeface="ＭＳ Ｐゴシック" charset="0"/>
              <a:cs typeface="ＭＳ Ｐゴシック" charset="0"/>
            </a:endParaRPr>
          </a:p>
          <a:p>
            <a:pPr>
              <a:defRPr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  <a:ea typeface="ＭＳ Ｐゴシック" charset="0"/>
                <a:cs typeface="ＭＳ Ｐゴシック" charset="0"/>
              </a:rPr>
              <a:t>blue</a:t>
            </a:r>
            <a:r>
              <a:rPr lang="en-US" dirty="0">
                <a:ea typeface="ＭＳ Ｐゴシック" charset="0"/>
                <a:cs typeface="ＭＳ Ｐゴシック" charset="0"/>
              </a:rPr>
              <a:t>: probability of low pressure state given observed variables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>
                <a:latin typeface="Helvetica Light" charset="0"/>
                <a:ea typeface="Helvetica Light" charset="0"/>
                <a:cs typeface="Helvetica Light" charset="0"/>
              </a:rPr>
              <a:t>Hidden Markov model example</a:t>
            </a:r>
            <a:endParaRPr lang="en-US">
              <a:latin typeface="Helvetica Light" charset="0"/>
              <a:ea typeface="Helvetica Light" charset="0"/>
              <a:cs typeface="Helvetica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13159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TextBox 3"/>
          <p:cNvSpPr txBox="1">
            <a:spLocks noChangeArrowheads="1"/>
          </p:cNvSpPr>
          <p:nvPr/>
        </p:nvSpPr>
        <p:spPr bwMode="auto">
          <a:xfrm>
            <a:off x="1905000" y="838201"/>
            <a:ext cx="83820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1800" dirty="0"/>
              <a:t>We want to know the chromatin state of genomic region but we only have histone modification information:</a:t>
            </a:r>
          </a:p>
        </p:txBody>
      </p:sp>
      <p:pic>
        <p:nvPicPr>
          <p:cNvPr id="69634" name="Picture 10" descr="hmm_weather_model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1524001"/>
            <a:ext cx="3886200" cy="3783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9635" name="TextBox 1"/>
          <p:cNvSpPr txBox="1">
            <a:spLocks noChangeArrowheads="1"/>
          </p:cNvSpPr>
          <p:nvPr/>
        </p:nvSpPr>
        <p:spPr bwMode="auto">
          <a:xfrm>
            <a:off x="5486401" y="4572000"/>
            <a:ext cx="1211263" cy="369888"/>
          </a:xfrm>
          <a:prstGeom prst="rect">
            <a:avLst/>
          </a:prstGeom>
          <a:solidFill>
            <a:srgbClr val="99FF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1800"/>
              <a:t>H3K4me1</a:t>
            </a:r>
          </a:p>
        </p:txBody>
      </p:sp>
      <p:sp>
        <p:nvSpPr>
          <p:cNvPr id="69636" name="TextBox 8"/>
          <p:cNvSpPr txBox="1">
            <a:spLocks noChangeArrowheads="1"/>
          </p:cNvSpPr>
          <p:nvPr/>
        </p:nvSpPr>
        <p:spPr bwMode="auto">
          <a:xfrm>
            <a:off x="4038601" y="4572000"/>
            <a:ext cx="1133475" cy="369888"/>
          </a:xfrm>
          <a:prstGeom prst="rect">
            <a:avLst/>
          </a:prstGeom>
          <a:solidFill>
            <a:srgbClr val="99FF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1800"/>
              <a:t>H3K27ac</a:t>
            </a:r>
          </a:p>
        </p:txBody>
      </p:sp>
      <p:sp>
        <p:nvSpPr>
          <p:cNvPr id="69637" name="TextBox 9"/>
          <p:cNvSpPr txBox="1">
            <a:spLocks noChangeArrowheads="1"/>
          </p:cNvSpPr>
          <p:nvPr/>
        </p:nvSpPr>
        <p:spPr bwMode="auto">
          <a:xfrm>
            <a:off x="2514601" y="4572000"/>
            <a:ext cx="1338263" cy="369888"/>
          </a:xfrm>
          <a:prstGeom prst="rect">
            <a:avLst/>
          </a:prstGeom>
          <a:solidFill>
            <a:srgbClr val="99FF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1800"/>
              <a:t>H3K27me3</a:t>
            </a:r>
          </a:p>
        </p:txBody>
      </p:sp>
      <p:sp>
        <p:nvSpPr>
          <p:cNvPr id="6" name="Oval 5"/>
          <p:cNvSpPr>
            <a:spLocks noChangeArrowheads="1"/>
          </p:cNvSpPr>
          <p:nvPr/>
        </p:nvSpPr>
        <p:spPr bwMode="auto">
          <a:xfrm>
            <a:off x="3624263" y="2895600"/>
            <a:ext cx="533400" cy="5334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outerShdw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endParaRPr lang="x-none" altLang="x-none" sz="1800">
              <a:solidFill>
                <a:srgbClr val="FFFFFF"/>
              </a:solidFill>
            </a:endParaRPr>
          </a:p>
        </p:txBody>
      </p:sp>
      <p:sp>
        <p:nvSpPr>
          <p:cNvPr id="12" name="Oval 11"/>
          <p:cNvSpPr>
            <a:spLocks noChangeArrowheads="1"/>
          </p:cNvSpPr>
          <p:nvPr/>
        </p:nvSpPr>
        <p:spPr bwMode="auto">
          <a:xfrm>
            <a:off x="5072063" y="2895600"/>
            <a:ext cx="533400" cy="533400"/>
          </a:xfrm>
          <a:prstGeom prst="ellipse">
            <a:avLst/>
          </a:prstGeom>
          <a:solidFill>
            <a:srgbClr val="72BFC5"/>
          </a:solidFill>
          <a:ln>
            <a:noFill/>
          </a:ln>
          <a:effectLst>
            <a:outerShdw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endParaRPr lang="x-none" altLang="x-none" sz="1800">
              <a:solidFill>
                <a:srgbClr val="FFFFFF"/>
              </a:solidFill>
            </a:endParaRPr>
          </a:p>
        </p:txBody>
      </p:sp>
      <p:sp>
        <p:nvSpPr>
          <p:cNvPr id="69641" name="TextBox 13"/>
          <p:cNvSpPr txBox="1">
            <a:spLocks noChangeArrowheads="1"/>
          </p:cNvSpPr>
          <p:nvPr/>
        </p:nvSpPr>
        <p:spPr bwMode="auto">
          <a:xfrm>
            <a:off x="1120239" y="5830886"/>
            <a:ext cx="96774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GB" altLang="x-none" sz="1800" dirty="0"/>
              <a:t>HMM formal foundation for probabilistic models of </a:t>
            </a:r>
          </a:p>
          <a:p>
            <a:pPr algn="ctr" eaLnBrk="1" hangingPunct="1"/>
            <a:r>
              <a:rPr lang="en-GB" altLang="x-none" sz="1800" dirty="0"/>
              <a:t>linear sequence labelling problems</a:t>
            </a:r>
          </a:p>
        </p:txBody>
      </p:sp>
      <p:sp>
        <p:nvSpPr>
          <p:cNvPr id="69642" name="TextBox 15"/>
          <p:cNvSpPr txBox="1">
            <a:spLocks noChangeArrowheads="1"/>
          </p:cNvSpPr>
          <p:nvPr/>
        </p:nvSpPr>
        <p:spPr bwMode="auto">
          <a:xfrm>
            <a:off x="4191001" y="1839914"/>
            <a:ext cx="747713" cy="36988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GB" altLang="x-none" sz="1800"/>
              <a:t>DNA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620000" y="2286000"/>
            <a:ext cx="2667000" cy="25860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dirty="0">
                <a:solidFill>
                  <a:srgbClr val="FF0000"/>
                </a:solidFill>
                <a:ea typeface="ＭＳ Ｐゴシック" charset="0"/>
                <a:cs typeface="ＭＳ Ｐゴシック" charset="0"/>
              </a:rPr>
              <a:t>red</a:t>
            </a:r>
            <a:r>
              <a:rPr lang="en-US" dirty="0">
                <a:ea typeface="ＭＳ Ｐゴシック" charset="0"/>
                <a:cs typeface="ＭＳ Ｐゴシック" charset="0"/>
              </a:rPr>
              <a:t>: probability of DNA sequence being x  given strongest observation of H3K27me3</a:t>
            </a:r>
          </a:p>
          <a:p>
            <a:pPr>
              <a:defRPr/>
            </a:pPr>
            <a:endParaRPr lang="en-US" dirty="0">
              <a:ea typeface="ＭＳ Ｐゴシック" charset="0"/>
              <a:cs typeface="ＭＳ Ｐゴシック" charset="0"/>
            </a:endParaRPr>
          </a:p>
          <a:p>
            <a:pPr>
              <a:defRPr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  <a:ea typeface="ＭＳ Ｐゴシック" charset="0"/>
                <a:cs typeface="ＭＳ Ｐゴシック" charset="0"/>
              </a:rPr>
              <a:t>blue</a:t>
            </a:r>
            <a:r>
              <a:rPr lang="en-US" dirty="0">
                <a:ea typeface="ＭＳ Ｐゴシック" charset="0"/>
                <a:cs typeface="ＭＳ Ｐゴシック" charset="0"/>
              </a:rPr>
              <a:t>: probability of DNA sequence being y  given strongest observation of H3K27me1 &amp; H3K27ac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4232" y="-21431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x-none" sz="3600">
                <a:latin typeface="Helvetica Light" charset="0"/>
                <a:ea typeface="Helvetica Light" charset="0"/>
                <a:cs typeface="Helvetica Light" charset="0"/>
              </a:rPr>
              <a:t>Hidden Markov model genomics example</a:t>
            </a:r>
            <a:endParaRPr lang="en-US" sz="3600">
              <a:latin typeface="Helvetica Light" charset="0"/>
              <a:ea typeface="Helvetica Light" charset="0"/>
              <a:cs typeface="Helvetica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42771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TextBox 4"/>
          <p:cNvSpPr txBox="1">
            <a:spLocks noChangeArrowheads="1"/>
          </p:cNvSpPr>
          <p:nvPr/>
        </p:nvSpPr>
        <p:spPr bwMode="auto">
          <a:xfrm>
            <a:off x="1720850" y="3352801"/>
            <a:ext cx="894715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GB" altLang="x-none" sz="1800" dirty="0"/>
          </a:p>
          <a:p>
            <a:pPr eaLnBrk="1" hangingPunct="1"/>
            <a:r>
              <a:rPr lang="en-GB" altLang="x-none" sz="1800" dirty="0"/>
              <a:t>Emission probabilities –histone mark observations</a:t>
            </a:r>
          </a:p>
          <a:p>
            <a:pPr eaLnBrk="1" hangingPunct="1"/>
            <a:r>
              <a:rPr lang="en-GB" altLang="x-none" sz="1800" dirty="0"/>
              <a:t>Transition probabilities- how chromatin states are distributed spatially across genome</a:t>
            </a:r>
          </a:p>
        </p:txBody>
      </p:sp>
      <p:sp>
        <p:nvSpPr>
          <p:cNvPr id="71683" name="Rectangle 5"/>
          <p:cNvSpPr>
            <a:spLocks noChangeArrowheads="1"/>
          </p:cNvSpPr>
          <p:nvPr/>
        </p:nvSpPr>
        <p:spPr bwMode="auto">
          <a:xfrm>
            <a:off x="2362200" y="1251745"/>
            <a:ext cx="7315200" cy="230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just" eaLnBrk="1" hangingPunct="1"/>
            <a:r>
              <a:rPr lang="en-GB" altLang="x-none" sz="1600" dirty="0" err="1"/>
              <a:t>ChromHMM</a:t>
            </a:r>
            <a:r>
              <a:rPr lang="en-GB" altLang="x-none" sz="1600" dirty="0"/>
              <a:t> is software for learning and characterizing chromatin states. </a:t>
            </a:r>
            <a:r>
              <a:rPr lang="en-GB" altLang="x-none" sz="1600" dirty="0" err="1"/>
              <a:t>ChromHMM</a:t>
            </a:r>
            <a:r>
              <a:rPr lang="en-GB" altLang="x-none" sz="1600" dirty="0"/>
              <a:t> can integrate multiple chromatin datasets such as </a:t>
            </a:r>
            <a:r>
              <a:rPr lang="en-GB" altLang="x-none" sz="1600" dirty="0" err="1"/>
              <a:t>ChIP-seq</a:t>
            </a:r>
            <a:r>
              <a:rPr lang="en-GB" altLang="x-none" sz="1600" dirty="0"/>
              <a:t> data of various histone modifications to discover de novo the major re-</a:t>
            </a:r>
            <a:r>
              <a:rPr lang="en-GB" altLang="x-none" sz="1600" dirty="0" err="1"/>
              <a:t>occuring</a:t>
            </a:r>
            <a:r>
              <a:rPr lang="en-GB" altLang="x-none" sz="1600" dirty="0"/>
              <a:t> combinatorial and spatial patterns of marks. </a:t>
            </a:r>
            <a:r>
              <a:rPr lang="en-GB" altLang="x-none" sz="1600" dirty="0" err="1"/>
              <a:t>ChromHMM</a:t>
            </a:r>
            <a:r>
              <a:rPr lang="en-GB" altLang="x-none" sz="1600" dirty="0"/>
              <a:t> is based on a multivariate Hidden Markov Model that explicitly models the presence or absence of each chromatin mark. The resulting model can then be used to systematically annotate a genome in one or more cell types. By automatically computing state enrichments for large-scale functional and annotation datasets </a:t>
            </a:r>
            <a:r>
              <a:rPr lang="en-GB" altLang="x-none" sz="1600" dirty="0" err="1"/>
              <a:t>ChromHMM</a:t>
            </a:r>
            <a:r>
              <a:rPr lang="en-GB" altLang="x-none" sz="1600" dirty="0"/>
              <a:t> facilitates the biological characterization of each state.  </a:t>
            </a:r>
          </a:p>
        </p:txBody>
      </p:sp>
      <p:sp>
        <p:nvSpPr>
          <p:cNvPr id="71685" name="TextBox 7"/>
          <p:cNvSpPr txBox="1">
            <a:spLocks noChangeArrowheads="1"/>
          </p:cNvSpPr>
          <p:nvPr/>
        </p:nvSpPr>
        <p:spPr bwMode="auto">
          <a:xfrm>
            <a:off x="8382000" y="6400801"/>
            <a:ext cx="2116138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GB" altLang="x-none" sz="1200"/>
              <a:t>(Ernst, Nat. Methods,  2012)</a:t>
            </a:r>
          </a:p>
        </p:txBody>
      </p:sp>
      <p:sp>
        <p:nvSpPr>
          <p:cNvPr id="71686" name="AutoShape 2" descr="Sample outputs of ChromHMM."/>
          <p:cNvSpPr>
            <a:spLocks noChangeAspect="1" noChangeArrowheads="1"/>
          </p:cNvSpPr>
          <p:nvPr/>
        </p:nvSpPr>
        <p:spPr bwMode="auto">
          <a:xfrm>
            <a:off x="1700213" y="-182563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GB" altLang="x-none" sz="1800"/>
          </a:p>
        </p:txBody>
      </p:sp>
      <p:pic>
        <p:nvPicPr>
          <p:cNvPr id="7168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77"/>
          <a:stretch>
            <a:fillRect/>
          </a:stretch>
        </p:blipFill>
        <p:spPr bwMode="auto">
          <a:xfrm>
            <a:off x="4114800" y="4191001"/>
            <a:ext cx="3276600" cy="2441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110332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x-none" sz="3600" dirty="0" err="1">
                <a:latin typeface="Helvetica Light" charset="0"/>
                <a:ea typeface="Helvetica Light" charset="0"/>
                <a:cs typeface="Helvetica Light" charset="0"/>
              </a:rPr>
              <a:t>ChromHMM</a:t>
            </a:r>
            <a:r>
              <a:rPr lang="en-US" altLang="x-none" sz="3600" dirty="0">
                <a:latin typeface="Helvetica Light" charset="0"/>
                <a:ea typeface="Helvetica Light" charset="0"/>
                <a:cs typeface="Helvetica Light" charset="0"/>
              </a:rPr>
              <a:t>: algorithm for defining chromatin states</a:t>
            </a:r>
            <a:endParaRPr lang="en-US" sz="3600" dirty="0">
              <a:latin typeface="Helvetica Light" charset="0"/>
              <a:ea typeface="Helvetica Light" charset="0"/>
              <a:cs typeface="Helvetica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70611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Helvetica Light" charset="0"/>
                <a:ea typeface="Helvetica Light" charset="0"/>
                <a:cs typeface="Helvetica Light" charset="0"/>
              </a:rPr>
              <a:t>The DNA is shared across all cells within an individual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4235" y="3108962"/>
            <a:ext cx="7886700" cy="198273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44" t="23196" r="34094" b="22374"/>
          <a:stretch/>
        </p:blipFill>
        <p:spPr>
          <a:xfrm>
            <a:off x="693368" y="1853852"/>
            <a:ext cx="2469962" cy="4748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7945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729" name="Picture 5" descr="Screen Shot 2014-05-11 at 1.34.10 P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91"/>
          <a:stretch/>
        </p:blipFill>
        <p:spPr bwMode="auto">
          <a:xfrm>
            <a:off x="2514601" y="1447801"/>
            <a:ext cx="4785609" cy="443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3731" name="TextBox 8"/>
          <p:cNvSpPr txBox="1">
            <a:spLocks noChangeArrowheads="1"/>
          </p:cNvSpPr>
          <p:nvPr/>
        </p:nvSpPr>
        <p:spPr bwMode="auto">
          <a:xfrm>
            <a:off x="8915400" y="6429376"/>
            <a:ext cx="1608138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GB" altLang="x-none" sz="1200"/>
              <a:t>(Ernst, Nature, 2011)</a:t>
            </a:r>
          </a:p>
        </p:txBody>
      </p:sp>
      <p:sp>
        <p:nvSpPr>
          <p:cNvPr id="73732" name="AutoShape 7" descr="Chromatin state discovery and characterization."/>
          <p:cNvSpPr>
            <a:spLocks noChangeAspect="1" noChangeArrowheads="1"/>
          </p:cNvSpPr>
          <p:nvPr/>
        </p:nvSpPr>
        <p:spPr bwMode="auto">
          <a:xfrm>
            <a:off x="1700213" y="-182563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GB" altLang="x-none" sz="1800"/>
          </a:p>
        </p:txBody>
      </p:sp>
      <p:pic>
        <p:nvPicPr>
          <p:cNvPr id="73734" name="Picture 9" descr="http://www.nature.com/nature/journal/v473/n7345/images/nature09906-f1.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425" t="62421" r="21353"/>
          <a:stretch>
            <a:fillRect/>
          </a:stretch>
        </p:blipFill>
        <p:spPr bwMode="auto">
          <a:xfrm>
            <a:off x="7293562" y="1887538"/>
            <a:ext cx="2438400" cy="3995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err="1">
                <a:latin typeface="Helvetica Light" charset="0"/>
                <a:ea typeface="Helvetica Light" charset="0"/>
                <a:cs typeface="Helvetica Light" charset="0"/>
              </a:rPr>
              <a:t>chromHMM</a:t>
            </a:r>
            <a:r>
              <a:rPr lang="en-US" sz="3600" dirty="0">
                <a:latin typeface="Helvetica Light" charset="0"/>
                <a:ea typeface="Helvetica Light" charset="0"/>
                <a:cs typeface="Helvetica Light" charset="0"/>
              </a:rPr>
              <a:t> identifies chromatin states in cell lines </a:t>
            </a:r>
          </a:p>
        </p:txBody>
      </p:sp>
    </p:spTree>
    <p:extLst>
      <p:ext uri="{BB962C8B-B14F-4D97-AF65-F5344CB8AC3E}">
        <p14:creationId xmlns:p14="http://schemas.microsoft.com/office/powerpoint/2010/main" val="14484981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err="1">
                <a:latin typeface="Helvetica Light" charset="0"/>
                <a:ea typeface="Helvetica Light" charset="0"/>
                <a:cs typeface="Helvetica Light" charset="0"/>
              </a:rPr>
              <a:t>chromHMM</a:t>
            </a:r>
            <a:r>
              <a:rPr lang="en-US" sz="3600" dirty="0">
                <a:latin typeface="Helvetica Light" charset="0"/>
                <a:ea typeface="Helvetica Light" charset="0"/>
                <a:cs typeface="Helvetica Light" charset="0"/>
              </a:rPr>
              <a:t> identifies distinct chromatin states for different cell lines</a:t>
            </a:r>
            <a:endParaRPr lang="en-US" sz="3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849" y="2008682"/>
            <a:ext cx="11374301" cy="4423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2848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779" name="Picture 4" descr="Roadmap Epigenomic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2675" y="1764507"/>
            <a:ext cx="7486650" cy="67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5780" name="TextBox 7"/>
          <p:cNvSpPr txBox="1">
            <a:spLocks noChangeArrowheads="1"/>
          </p:cNvSpPr>
          <p:nvPr/>
        </p:nvSpPr>
        <p:spPr bwMode="auto">
          <a:xfrm>
            <a:off x="1524000" y="2653146"/>
            <a:ext cx="9404350" cy="314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GB" altLang="en-US" sz="1800" b="1" dirty="0"/>
              <a:t>‘</a:t>
            </a:r>
            <a:r>
              <a:rPr lang="en-GB" altLang="x-none" sz="1800" b="1" dirty="0"/>
              <a:t>To elucidate how epigenetic processes contribute to human biology &amp; disease</a:t>
            </a:r>
            <a:r>
              <a:rPr lang="en-GB" altLang="en-US" sz="1800" b="1" dirty="0"/>
              <a:t>’</a:t>
            </a:r>
            <a:endParaRPr lang="en-GB" altLang="x-none" sz="1800" b="1" dirty="0"/>
          </a:p>
          <a:p>
            <a:pPr eaLnBrk="1" hangingPunct="1"/>
            <a:endParaRPr lang="en-GB" altLang="x-none" sz="1800" dirty="0"/>
          </a:p>
          <a:p>
            <a:pPr eaLnBrk="1" hangingPunct="1"/>
            <a:r>
              <a:rPr lang="en-GB" altLang="x-none" sz="1800" b="1" dirty="0"/>
              <a:t>Resource of </a:t>
            </a:r>
            <a:r>
              <a:rPr lang="en-GB" altLang="x-none" sz="1800" b="1" dirty="0" err="1"/>
              <a:t>epigenomic</a:t>
            </a:r>
            <a:r>
              <a:rPr lang="en-GB" altLang="x-none" sz="1800" b="1" dirty="0"/>
              <a:t> data:</a:t>
            </a:r>
          </a:p>
          <a:p>
            <a:pPr eaLnBrk="1" hangingPunct="1"/>
            <a:r>
              <a:rPr lang="en-GB" altLang="x-none" sz="1800" dirty="0"/>
              <a:t>- characterise </a:t>
            </a:r>
            <a:r>
              <a:rPr lang="en-GB" altLang="x-none" sz="1800" dirty="0" err="1"/>
              <a:t>epigenomic</a:t>
            </a:r>
            <a:r>
              <a:rPr lang="en-GB" altLang="x-none" sz="1800" dirty="0"/>
              <a:t> landscape of representative primary human tissues and cells</a:t>
            </a:r>
          </a:p>
          <a:p>
            <a:pPr eaLnBrk="1" hangingPunct="1"/>
            <a:endParaRPr lang="en-GB" altLang="x-none" sz="1800" dirty="0"/>
          </a:p>
          <a:p>
            <a:pPr eaLnBrk="1" hangingPunct="1"/>
            <a:endParaRPr lang="en-GB" altLang="x-none" sz="1800" dirty="0"/>
          </a:p>
          <a:p>
            <a:pPr eaLnBrk="1" hangingPunct="1"/>
            <a:r>
              <a:rPr lang="en-GB" altLang="x-none" sz="1800" b="1" dirty="0"/>
              <a:t>Proposed biological insights:</a:t>
            </a:r>
          </a:p>
          <a:p>
            <a:pPr eaLnBrk="1" hangingPunct="1"/>
            <a:r>
              <a:rPr lang="en-GB" altLang="x-none" sz="1800" dirty="0"/>
              <a:t>- identify epigenome differences during lineage specification &amp; differentiation</a:t>
            </a:r>
          </a:p>
          <a:p>
            <a:pPr eaLnBrk="1" hangingPunct="1"/>
            <a:r>
              <a:rPr lang="en-GB" altLang="x-none" sz="1800" dirty="0"/>
              <a:t>- recognise regions with coordinated activity across cell types (modules)</a:t>
            </a:r>
          </a:p>
          <a:p>
            <a:pPr eaLnBrk="1" hangingPunct="1"/>
            <a:r>
              <a:rPr lang="en-GB" altLang="x-none" sz="1800" dirty="0"/>
              <a:t>- identify key regulators of modules based on motif enrichments</a:t>
            </a:r>
          </a:p>
          <a:p>
            <a:pPr eaLnBrk="1" hangingPunct="1"/>
            <a:r>
              <a:rPr lang="en-GB" altLang="x-none" sz="1800" dirty="0"/>
              <a:t>- associate </a:t>
            </a:r>
            <a:r>
              <a:rPr lang="en-GB" altLang="x-none" sz="1800" dirty="0" err="1"/>
              <a:t>epigenomic</a:t>
            </a:r>
            <a:r>
              <a:rPr lang="en-GB" altLang="x-none" sz="1800" dirty="0"/>
              <a:t> annotation with disease-associated genetic variants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Helvetica Light" charset="0"/>
                <a:ea typeface="Helvetica Light" charset="0"/>
                <a:cs typeface="Helvetica Light" charset="0"/>
              </a:rPr>
              <a:t>Large scale mapping of chromatin states in 111 cell lines</a:t>
            </a:r>
          </a:p>
        </p:txBody>
      </p:sp>
    </p:spTree>
    <p:extLst>
      <p:ext uri="{BB962C8B-B14F-4D97-AF65-F5344CB8AC3E}">
        <p14:creationId xmlns:p14="http://schemas.microsoft.com/office/powerpoint/2010/main" val="8830968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Helvetica Light" charset="0"/>
                <a:ea typeface="Helvetica Light" charset="0"/>
                <a:cs typeface="Helvetica Light" charset="0"/>
              </a:rPr>
              <a:t>Primary tissue samples used by Roadmap </a:t>
            </a:r>
            <a:r>
              <a:rPr lang="en-US" sz="3600" dirty="0" err="1">
                <a:latin typeface="Helvetica Light" charset="0"/>
                <a:ea typeface="Helvetica Light" charset="0"/>
                <a:cs typeface="Helvetica Light" charset="0"/>
              </a:rPr>
              <a:t>epigenomics</a:t>
            </a:r>
            <a:r>
              <a:rPr lang="en-US" sz="3600" dirty="0">
                <a:latin typeface="Helvetica Light" charset="0"/>
                <a:ea typeface="Helvetica Light" charset="0"/>
                <a:cs typeface="Helvetica Light" charset="0"/>
              </a:rPr>
              <a:t> project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2695" y="1690688"/>
            <a:ext cx="9558808" cy="5102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7999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Rectangle 8"/>
          <p:cNvSpPr>
            <a:spLocks noChangeArrowheads="1"/>
          </p:cNvSpPr>
          <p:nvPr/>
        </p:nvSpPr>
        <p:spPr bwMode="auto">
          <a:xfrm>
            <a:off x="7101444" y="1027906"/>
            <a:ext cx="3490356" cy="59093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GB" altLang="x-none" sz="1400" b="1" dirty="0"/>
              <a:t>4 data types:</a:t>
            </a:r>
          </a:p>
          <a:p>
            <a:pPr eaLnBrk="1" hangingPunct="1"/>
            <a:r>
              <a:rPr lang="en-GB" altLang="en-US" sz="1400" b="1" dirty="0"/>
              <a:t>‘</a:t>
            </a:r>
            <a:r>
              <a:rPr lang="en-GB" altLang="x-none" sz="1400" b="1" dirty="0"/>
              <a:t>111 Epigenomes</a:t>
            </a:r>
            <a:r>
              <a:rPr lang="en-GB" altLang="en-US" sz="1400" b="1" dirty="0"/>
              <a:t>’</a:t>
            </a:r>
            <a:r>
              <a:rPr lang="en-GB" altLang="x-none" sz="1400" b="1" dirty="0"/>
              <a:t>:</a:t>
            </a:r>
          </a:p>
          <a:p>
            <a:pPr eaLnBrk="1" hangingPunct="1"/>
            <a:r>
              <a:rPr lang="en-GB" altLang="x-none" sz="1400" dirty="0"/>
              <a:t>- </a:t>
            </a:r>
            <a:r>
              <a:rPr lang="en-GB" altLang="x-none" sz="1400" dirty="0" err="1"/>
              <a:t>ChIP-seq</a:t>
            </a:r>
            <a:r>
              <a:rPr lang="en-GB" altLang="x-none" sz="1400" dirty="0"/>
              <a:t> 5 histone modifications:</a:t>
            </a:r>
          </a:p>
          <a:p>
            <a:pPr eaLnBrk="1" hangingPunct="1"/>
            <a:r>
              <a:rPr lang="en-GB" altLang="x-none" sz="1400" dirty="0"/>
              <a:t>   -promoters - H3K4me3</a:t>
            </a:r>
          </a:p>
          <a:p>
            <a:pPr eaLnBrk="1" hangingPunct="1"/>
            <a:r>
              <a:rPr lang="en-GB" altLang="x-none" sz="1400" dirty="0"/>
              <a:t>   -enhancers - H3K4me1</a:t>
            </a:r>
          </a:p>
          <a:p>
            <a:pPr eaLnBrk="1" hangingPunct="1"/>
            <a:r>
              <a:rPr lang="en-GB" altLang="x-none" sz="1400" dirty="0"/>
              <a:t>   -transcribed regions - H3K36me3</a:t>
            </a:r>
          </a:p>
          <a:p>
            <a:pPr eaLnBrk="1" hangingPunct="1"/>
            <a:r>
              <a:rPr lang="en-GB" altLang="x-none" sz="1400" dirty="0"/>
              <a:t>   -</a:t>
            </a:r>
            <a:r>
              <a:rPr lang="en-GB" altLang="x-none" sz="1400" dirty="0" err="1"/>
              <a:t>polycomb</a:t>
            </a:r>
            <a:r>
              <a:rPr lang="en-GB" altLang="x-none" sz="1400" dirty="0"/>
              <a:t> repression - H3K27me3</a:t>
            </a:r>
          </a:p>
          <a:p>
            <a:pPr eaLnBrk="1" hangingPunct="1"/>
            <a:r>
              <a:rPr lang="en-GB" altLang="x-none" sz="1400" dirty="0"/>
              <a:t>   -heterochromatin - H3K9me3</a:t>
            </a:r>
          </a:p>
          <a:p>
            <a:pPr eaLnBrk="1" hangingPunct="1"/>
            <a:endParaRPr lang="en-GB" altLang="x-none" sz="1400" dirty="0"/>
          </a:p>
          <a:p>
            <a:pPr eaLnBrk="1" hangingPunct="1"/>
            <a:r>
              <a:rPr lang="en-GB" altLang="x-none" sz="1400" dirty="0"/>
              <a:t>   -enhancer/promoter – H3K9ac, H3K27ac</a:t>
            </a:r>
          </a:p>
          <a:p>
            <a:pPr eaLnBrk="1" hangingPunct="1"/>
            <a:r>
              <a:rPr lang="en-GB" altLang="x-none" sz="1400" dirty="0"/>
              <a:t>+ 16 ENCODE epigenomes</a:t>
            </a:r>
          </a:p>
          <a:p>
            <a:pPr eaLnBrk="1" hangingPunct="1"/>
            <a:endParaRPr lang="en-GB" altLang="x-none" sz="1400" dirty="0"/>
          </a:p>
          <a:p>
            <a:pPr eaLnBrk="1" hangingPunct="1"/>
            <a:r>
              <a:rPr lang="en-GB" altLang="x-none" sz="1400" b="1" dirty="0"/>
              <a:t>Chromatin accessibility:</a:t>
            </a:r>
          </a:p>
          <a:p>
            <a:pPr eaLnBrk="1" hangingPunct="1"/>
            <a:r>
              <a:rPr lang="en-GB" altLang="x-none" sz="1400" dirty="0"/>
              <a:t>-DNase-I </a:t>
            </a:r>
            <a:r>
              <a:rPr lang="en-GB" altLang="x-none" sz="1400" dirty="0" err="1"/>
              <a:t>seq</a:t>
            </a:r>
            <a:r>
              <a:rPr lang="en-GB" altLang="x-none" sz="1400" dirty="0"/>
              <a:t> </a:t>
            </a:r>
          </a:p>
          <a:p>
            <a:pPr eaLnBrk="1" hangingPunct="1"/>
            <a:endParaRPr lang="en-GB" altLang="x-none" sz="1400" dirty="0"/>
          </a:p>
          <a:p>
            <a:pPr eaLnBrk="1" hangingPunct="1"/>
            <a:r>
              <a:rPr lang="en-GB" altLang="x-none" sz="1400" b="1" dirty="0"/>
              <a:t>Repressed regulatory regions/active transcripts:</a:t>
            </a:r>
          </a:p>
          <a:p>
            <a:pPr eaLnBrk="1" hangingPunct="1">
              <a:buFontTx/>
              <a:buChar char="-"/>
            </a:pPr>
            <a:r>
              <a:rPr lang="en-GB" altLang="x-none" sz="1400" dirty="0"/>
              <a:t>DNA methylation</a:t>
            </a:r>
          </a:p>
          <a:p>
            <a:pPr eaLnBrk="1" hangingPunct="1"/>
            <a:r>
              <a:rPr lang="en-GB" altLang="x-none" sz="1400" dirty="0"/>
              <a:t>   -WGBS</a:t>
            </a:r>
          </a:p>
          <a:p>
            <a:pPr eaLnBrk="1" hangingPunct="1"/>
            <a:r>
              <a:rPr lang="en-GB" altLang="x-none" sz="1400" dirty="0"/>
              <a:t>   -RRBS</a:t>
            </a:r>
          </a:p>
          <a:p>
            <a:pPr eaLnBrk="1" hangingPunct="1"/>
            <a:r>
              <a:rPr lang="en-GB" altLang="x-none" sz="1400" dirty="0"/>
              <a:t>   -MRE</a:t>
            </a:r>
          </a:p>
          <a:p>
            <a:pPr eaLnBrk="1" hangingPunct="1"/>
            <a:r>
              <a:rPr lang="en-GB" altLang="x-none" sz="1400" dirty="0"/>
              <a:t>   -</a:t>
            </a:r>
            <a:r>
              <a:rPr lang="en-GB" altLang="x-none" sz="1400" dirty="0" err="1"/>
              <a:t>MeDIP</a:t>
            </a:r>
            <a:endParaRPr lang="en-GB" altLang="x-none" sz="1400" dirty="0"/>
          </a:p>
          <a:p>
            <a:pPr eaLnBrk="1" hangingPunct="1">
              <a:buFontTx/>
              <a:buChar char="-"/>
            </a:pPr>
            <a:endParaRPr lang="en-GB" altLang="x-none" sz="1400" dirty="0"/>
          </a:p>
          <a:p>
            <a:pPr eaLnBrk="1" hangingPunct="1"/>
            <a:r>
              <a:rPr lang="en-GB" altLang="x-none" sz="1400" b="1" dirty="0"/>
              <a:t>Gene expression:</a:t>
            </a:r>
          </a:p>
          <a:p>
            <a:pPr eaLnBrk="1" hangingPunct="1"/>
            <a:r>
              <a:rPr lang="en-GB" altLang="x-none" sz="1400" dirty="0"/>
              <a:t>-RNA-</a:t>
            </a:r>
            <a:r>
              <a:rPr lang="en-GB" altLang="x-none" sz="1400" dirty="0" err="1"/>
              <a:t>seq</a:t>
            </a:r>
            <a:endParaRPr lang="en-GB" altLang="x-none" sz="1400" dirty="0"/>
          </a:p>
          <a:p>
            <a:pPr eaLnBrk="1" hangingPunct="1"/>
            <a:r>
              <a:rPr lang="en-GB" altLang="x-none" sz="1400" dirty="0"/>
              <a:t>-microarrays</a:t>
            </a:r>
          </a:p>
        </p:txBody>
      </p:sp>
      <p:sp>
        <p:nvSpPr>
          <p:cNvPr id="77826" name="TextBox 4"/>
          <p:cNvSpPr txBox="1">
            <a:spLocks noChangeArrowheads="1"/>
          </p:cNvSpPr>
          <p:nvPr/>
        </p:nvSpPr>
        <p:spPr bwMode="auto">
          <a:xfrm>
            <a:off x="8770938" y="6505576"/>
            <a:ext cx="1820862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GB" altLang="x-none" sz="1200"/>
              <a:t>(Kundaje, Nature, 2015)</a:t>
            </a:r>
          </a:p>
        </p:txBody>
      </p:sp>
      <p:sp>
        <p:nvSpPr>
          <p:cNvPr id="77827" name="TextBox 6"/>
          <p:cNvSpPr txBox="1">
            <a:spLocks noChangeArrowheads="1"/>
          </p:cNvSpPr>
          <p:nvPr/>
        </p:nvSpPr>
        <p:spPr bwMode="auto">
          <a:xfrm>
            <a:off x="3440111" y="2380485"/>
            <a:ext cx="2792413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GB" altLang="x-none" sz="1600" b="1" dirty="0"/>
              <a:t>18 cell types:</a:t>
            </a:r>
          </a:p>
          <a:p>
            <a:pPr eaLnBrk="1" hangingPunct="1"/>
            <a:r>
              <a:rPr lang="en-GB" altLang="x-none" sz="1600" dirty="0"/>
              <a:t>-Primary cell types</a:t>
            </a:r>
          </a:p>
          <a:p>
            <a:pPr eaLnBrk="1" hangingPunct="1">
              <a:buFontTx/>
              <a:buChar char="-"/>
            </a:pPr>
            <a:r>
              <a:rPr lang="en-GB" altLang="x-none" sz="1600" dirty="0"/>
              <a:t>adult + </a:t>
            </a:r>
            <a:r>
              <a:rPr lang="en-GB" altLang="x-none" sz="1600" dirty="0" err="1"/>
              <a:t>fetal</a:t>
            </a:r>
            <a:endParaRPr lang="en-GB" altLang="x-none" sz="1600" dirty="0"/>
          </a:p>
          <a:p>
            <a:pPr eaLnBrk="1" hangingPunct="1"/>
            <a:r>
              <a:rPr lang="en-GB" altLang="x-none" sz="1600" dirty="0"/>
              <a:t> -ESCs, </a:t>
            </a:r>
            <a:r>
              <a:rPr lang="en-GB" altLang="x-none" sz="1600" dirty="0" err="1"/>
              <a:t>iPSCs</a:t>
            </a:r>
            <a:r>
              <a:rPr lang="en-GB" altLang="x-none" sz="1600" dirty="0"/>
              <a:t>, ESC-derived</a:t>
            </a:r>
          </a:p>
          <a:p>
            <a:pPr eaLnBrk="1" hangingPunct="1"/>
            <a:r>
              <a:rPr lang="en-GB" altLang="x-none" sz="1600" dirty="0"/>
              <a:t>-Primary cultures</a:t>
            </a:r>
          </a:p>
        </p:txBody>
      </p:sp>
      <p:pic>
        <p:nvPicPr>
          <p:cNvPr id="77828" name="Picture 7" descr="C:\Documents and Settings\Administrator\Desktop\NTU14248\web fig\nature14248-f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878264"/>
            <a:ext cx="1879408" cy="4871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15744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Helvetica Light" charset="0"/>
                <a:ea typeface="Helvetica Light" charset="0"/>
                <a:cs typeface="Helvetica Light" charset="0"/>
              </a:rPr>
              <a:t>Data generated by Roadmap </a:t>
            </a:r>
            <a:r>
              <a:rPr lang="en-US" sz="3600" dirty="0" err="1">
                <a:latin typeface="Helvetica Light" charset="0"/>
                <a:ea typeface="Helvetica Light" charset="0"/>
                <a:cs typeface="Helvetica Light" charset="0"/>
              </a:rPr>
              <a:t>epigenomics</a:t>
            </a:r>
            <a:r>
              <a:rPr lang="en-US" sz="3600" dirty="0">
                <a:latin typeface="Helvetica Light" charset="0"/>
                <a:ea typeface="Helvetica Light" charset="0"/>
                <a:cs typeface="Helvetica Light" charset="0"/>
              </a:rPr>
              <a:t> project</a:t>
            </a:r>
          </a:p>
        </p:txBody>
      </p:sp>
    </p:spTree>
    <p:extLst>
      <p:ext uri="{BB962C8B-B14F-4D97-AF65-F5344CB8AC3E}">
        <p14:creationId xmlns:p14="http://schemas.microsoft.com/office/powerpoint/2010/main" val="16350400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Helvetica Light" charset="0"/>
                <a:ea typeface="Helvetica Light" charset="0"/>
                <a:cs typeface="Helvetica Light" charset="0"/>
              </a:rPr>
              <a:t>Chromatin states in primary human tissues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141" y="2343495"/>
            <a:ext cx="11097718" cy="3106955"/>
          </a:xfrm>
          <a:prstGeom prst="rect">
            <a:avLst/>
          </a:prstGeom>
        </p:spPr>
      </p:pic>
      <p:sp>
        <p:nvSpPr>
          <p:cNvPr id="5" name="TextBox 3"/>
          <p:cNvSpPr txBox="1">
            <a:spLocks noChangeArrowheads="1"/>
          </p:cNvSpPr>
          <p:nvPr/>
        </p:nvSpPr>
        <p:spPr bwMode="auto">
          <a:xfrm>
            <a:off x="9738757" y="6277099"/>
            <a:ext cx="1820863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GB" altLang="x-none" sz="1200"/>
              <a:t>(</a:t>
            </a:r>
            <a:r>
              <a:rPr lang="en-GB" altLang="x-none" sz="1200" dirty="0" err="1"/>
              <a:t>Kundaje</a:t>
            </a:r>
            <a:r>
              <a:rPr lang="en-GB" altLang="x-none" sz="1200" dirty="0"/>
              <a:t>, Nature, 2015)</a:t>
            </a:r>
          </a:p>
        </p:txBody>
      </p:sp>
    </p:spTree>
    <p:extLst>
      <p:ext uri="{BB962C8B-B14F-4D97-AF65-F5344CB8AC3E}">
        <p14:creationId xmlns:p14="http://schemas.microsoft.com/office/powerpoint/2010/main" val="13103283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21" name="Picture 2" descr="Cell-type differences in chromatin states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71" r="48495" b="51724"/>
          <a:stretch>
            <a:fillRect/>
          </a:stretch>
        </p:blipFill>
        <p:spPr bwMode="auto">
          <a:xfrm>
            <a:off x="3505199" y="1816925"/>
            <a:ext cx="5075117" cy="4445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22" name="TextBox 3"/>
          <p:cNvSpPr txBox="1">
            <a:spLocks noChangeArrowheads="1"/>
          </p:cNvSpPr>
          <p:nvPr/>
        </p:nvSpPr>
        <p:spPr bwMode="auto">
          <a:xfrm>
            <a:off x="735302" y="6114653"/>
            <a:ext cx="80010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GB" altLang="x-none" sz="1800" dirty="0"/>
              <a:t>Consistency of each chromatin state across all 127 epigenomes</a:t>
            </a:r>
          </a:p>
          <a:p>
            <a:pPr eaLnBrk="1" hangingPunct="1"/>
            <a:r>
              <a:rPr lang="en-GB" altLang="x-none" sz="1800" dirty="0"/>
              <a:t> (5 histone marks/cell type)</a:t>
            </a:r>
          </a:p>
        </p:txBody>
      </p:sp>
      <p:sp>
        <p:nvSpPr>
          <p:cNvPr id="81925" name="TextBox 8"/>
          <p:cNvSpPr txBox="1">
            <a:spLocks noChangeArrowheads="1"/>
          </p:cNvSpPr>
          <p:nvPr/>
        </p:nvSpPr>
        <p:spPr bwMode="auto">
          <a:xfrm>
            <a:off x="8770938" y="6505576"/>
            <a:ext cx="1820862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GB" altLang="x-none" sz="1200"/>
              <a:t>(Kundaje, Nature, 2015)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altLang="x-none" sz="3600" dirty="0">
                <a:latin typeface="Helvetica Light" charset="0"/>
                <a:ea typeface="Helvetica Light" charset="0"/>
                <a:cs typeface="Helvetica Light" charset="0"/>
              </a:rPr>
              <a:t>Different chromatin states vary in their tissue specificity </a:t>
            </a:r>
            <a:endParaRPr lang="en-US" sz="3600" dirty="0">
              <a:latin typeface="Helvetica Light" charset="0"/>
              <a:ea typeface="Helvetica Light" charset="0"/>
              <a:cs typeface="Helvetica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70116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x-none" dirty="0">
                <a:latin typeface="Helvetica Light" charset="0"/>
                <a:ea typeface="Helvetica Light" charset="0"/>
                <a:cs typeface="Helvetica Light" charset="0"/>
              </a:rPr>
              <a:t>Conservation of chromatin organization</a:t>
            </a:r>
            <a:endParaRPr lang="en-US" dirty="0">
              <a:latin typeface="Helvetica Light" charset="0"/>
              <a:ea typeface="Helvetica Light" charset="0"/>
              <a:cs typeface="Helvetica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855952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449" name="Picture 2" descr="Full-size image (90 K)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1" y="2057401"/>
            <a:ext cx="7324725" cy="3552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4450" name="TextBox 4"/>
          <p:cNvSpPr txBox="1">
            <a:spLocks noChangeArrowheads="1"/>
          </p:cNvSpPr>
          <p:nvPr/>
        </p:nvSpPr>
        <p:spPr bwMode="auto">
          <a:xfrm>
            <a:off x="9067801" y="6324601"/>
            <a:ext cx="1370013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GB" altLang="x-none" sz="1200"/>
              <a:t>(Xiao, Cell, 2012)</a:t>
            </a:r>
          </a:p>
        </p:txBody>
      </p:sp>
      <p:sp>
        <p:nvSpPr>
          <p:cNvPr id="104451" name="Rectangle 5"/>
          <p:cNvSpPr>
            <a:spLocks noChangeArrowheads="1"/>
          </p:cNvSpPr>
          <p:nvPr/>
        </p:nvSpPr>
        <p:spPr bwMode="auto">
          <a:xfrm>
            <a:off x="2895601" y="5586413"/>
            <a:ext cx="61722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GB" altLang="x-none" sz="1800" u="sng" dirty="0"/>
              <a:t>Comparative </a:t>
            </a:r>
            <a:r>
              <a:rPr lang="en-GB" altLang="x-none" sz="1800" u="sng" dirty="0" err="1"/>
              <a:t>Epigenomic</a:t>
            </a:r>
            <a:r>
              <a:rPr lang="en-GB" altLang="x-none" sz="1800" u="sng" dirty="0"/>
              <a:t> Annotation of Regulatory DNA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6763" y="374650"/>
            <a:ext cx="10515600" cy="1325563"/>
          </a:xfrm>
        </p:spPr>
        <p:txBody>
          <a:bodyPr>
            <a:normAutofit/>
          </a:bodyPr>
          <a:lstStyle/>
          <a:p>
            <a:r>
              <a:rPr lang="en-GB" altLang="x-none" sz="3600">
                <a:latin typeface="Helvetica Light" charset="0"/>
                <a:ea typeface="Helvetica Light" charset="0"/>
                <a:cs typeface="Helvetica Light" charset="0"/>
              </a:rPr>
              <a:t>Association between histone modifications and </a:t>
            </a:r>
            <a:br>
              <a:rPr lang="en-GB" altLang="x-none" sz="3600">
                <a:latin typeface="Helvetica Light" charset="0"/>
                <a:ea typeface="Helvetica Light" charset="0"/>
                <a:cs typeface="Helvetica Light" charset="0"/>
              </a:rPr>
            </a:br>
            <a:r>
              <a:rPr lang="en-GB" altLang="x-none" sz="3600">
                <a:latin typeface="Helvetica Light" charset="0"/>
                <a:ea typeface="Helvetica Light" charset="0"/>
                <a:cs typeface="Helvetica Light" charset="0"/>
              </a:rPr>
              <a:t>genome annotations is largely conserved</a:t>
            </a:r>
            <a:endParaRPr lang="en-US" sz="3600" dirty="0">
              <a:latin typeface="Helvetica Light" charset="0"/>
              <a:ea typeface="Helvetica Light" charset="0"/>
              <a:cs typeface="Helvetica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738102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497" name="Picture 2" descr="An external file that holds a picture, illustration, etc.&#10;Object name is nihms638910f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8964" y="1981200"/>
            <a:ext cx="8379536" cy="4067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6498" name="TextBox 4"/>
          <p:cNvSpPr txBox="1">
            <a:spLocks noChangeArrowheads="1"/>
          </p:cNvSpPr>
          <p:nvPr/>
        </p:nvSpPr>
        <p:spPr bwMode="auto">
          <a:xfrm>
            <a:off x="8470900" y="6505576"/>
            <a:ext cx="21209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GB" altLang="x-none" sz="1200"/>
              <a:t>(Ho/Jung,/Liu, Nature, 2014)</a:t>
            </a:r>
          </a:p>
        </p:txBody>
      </p:sp>
      <p:sp>
        <p:nvSpPr>
          <p:cNvPr id="106500" name="TextBox 6"/>
          <p:cNvSpPr txBox="1">
            <a:spLocks noChangeArrowheads="1"/>
          </p:cNvSpPr>
          <p:nvPr/>
        </p:nvSpPr>
        <p:spPr bwMode="auto">
          <a:xfrm>
            <a:off x="9309101" y="6276976"/>
            <a:ext cx="1243013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GB" altLang="x-none" sz="1200"/>
              <a:t>(modENCODE)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altLang="x-none" sz="3600">
                <a:latin typeface="Helvetica Light" charset="0"/>
                <a:ea typeface="Helvetica Light" charset="0"/>
                <a:cs typeface="Helvetica Light" charset="0"/>
              </a:rPr>
              <a:t>Combinatorial patterns of histone modifications are largely conserved</a:t>
            </a:r>
            <a:endParaRPr lang="en-US" sz="3600" dirty="0">
              <a:latin typeface="Helvetica Light" charset="0"/>
              <a:ea typeface="Helvetica Light" charset="0"/>
              <a:cs typeface="Helvetica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16085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5" descr="http://www.histology.leeds.ac.uk/cell/assets/nucleus2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1" y="2190750"/>
            <a:ext cx="3013075" cy="2305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31" name="Rectangle 5"/>
          <p:cNvSpPr>
            <a:spLocks noChangeArrowheads="1"/>
          </p:cNvSpPr>
          <p:nvPr/>
        </p:nvSpPr>
        <p:spPr bwMode="auto">
          <a:xfrm>
            <a:off x="1752600" y="6400801"/>
            <a:ext cx="36576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GB" altLang="x-none" sz="1200"/>
              <a:t>http://www.histology.leeds.ac.uk/cell/nucleus.php</a:t>
            </a:r>
          </a:p>
        </p:txBody>
      </p:sp>
      <p:pic>
        <p:nvPicPr>
          <p:cNvPr id="22532" name="Picture 7" descr="A double-stranded DNA molecule becomes increasingly more compact in this eight-step schematic diagram. In step 1, the DNA double-helix is depicted at one end as a horizontal double-stranded molecule. In steps 2 through 4, the molecule’s opposite end is wound 1.65 times around a brown disc, representing the nucleosome.  A text box in step 4 defines a chromatosome as a nucleosome plus the H1 histone, depicted here as a red cylinder bound to the outside of the coiled DNA, fastening the DNA against the nucleosome.   In step 5, the nucleosomes are folded in on each other to form a hollow, tube-like fiber, where many nucleosomes are arranged in parallel rings to form the tube’s outer layer. In step 6, the fiber forms wave-like loops, 300 nanometers in length. The 300-nanometers fiber looks like a coiled telephone cord. In step 7, the loops of the fiber are compressed and folded together. In step 8, the fibers are tightly compressed into an X-shaped chromosome.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990600"/>
            <a:ext cx="5207000" cy="509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33" name="Rectangle 7"/>
          <p:cNvSpPr>
            <a:spLocks noChangeArrowheads="1"/>
          </p:cNvSpPr>
          <p:nvPr/>
        </p:nvSpPr>
        <p:spPr bwMode="auto">
          <a:xfrm>
            <a:off x="6629400" y="6396038"/>
            <a:ext cx="40386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GB" altLang="x-none" sz="1200" dirty="0"/>
              <a:t>http://</a:t>
            </a:r>
            <a:r>
              <a:rPr lang="en-GB" altLang="x-none" sz="1200" dirty="0" err="1"/>
              <a:t>www.nature.com</a:t>
            </a:r>
            <a:r>
              <a:rPr lang="en-GB" altLang="x-none" sz="1200" dirty="0"/>
              <a:t>/</a:t>
            </a:r>
            <a:r>
              <a:rPr lang="en-GB" altLang="x-none" sz="1200" dirty="0" err="1"/>
              <a:t>scitable</a:t>
            </a:r>
            <a:r>
              <a:rPr lang="en-GB" altLang="x-none" sz="1200" dirty="0"/>
              <a:t>/</a:t>
            </a:r>
            <a:r>
              <a:rPr lang="en-GB" altLang="x-none" sz="1200" dirty="0" err="1"/>
              <a:t>topicpage</a:t>
            </a:r>
            <a:r>
              <a:rPr lang="en-GB" altLang="x-none" sz="1200" dirty="0"/>
              <a:t>/dna-packaging-nucleosomes-and-chromatin-310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6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Helvetica Light" charset="0"/>
                <a:ea typeface="Helvetica Light" charset="0"/>
                <a:cs typeface="Helvetica Light" charset="0"/>
              </a:rPr>
              <a:t>Primary genome sequenced is packaged into chromatin</a:t>
            </a:r>
          </a:p>
        </p:txBody>
      </p:sp>
      <p:sp>
        <p:nvSpPr>
          <p:cNvPr id="2" name="Oval 1"/>
          <p:cNvSpPr/>
          <p:nvPr/>
        </p:nvSpPr>
        <p:spPr>
          <a:xfrm>
            <a:off x="7421217" y="4174435"/>
            <a:ext cx="4293705" cy="1073426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2716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545" name="Picture 2" descr="An external file that holds a picture, illustration, etc.&#10;Object name is gr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156"/>
          <a:stretch>
            <a:fillRect/>
          </a:stretch>
        </p:blipFill>
        <p:spPr bwMode="auto">
          <a:xfrm>
            <a:off x="1524000" y="1600200"/>
            <a:ext cx="4960938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8546" name="Picture 6" descr="An external file that holds a picture, illustration, etc.&#10;Object name is gr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49" r="36508" b="57269"/>
          <a:stretch>
            <a:fillRect/>
          </a:stretch>
        </p:blipFill>
        <p:spPr bwMode="auto">
          <a:xfrm>
            <a:off x="6629400" y="3886200"/>
            <a:ext cx="3810000" cy="213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8547" name="Rectangle 3"/>
          <p:cNvSpPr>
            <a:spLocks noChangeArrowheads="1"/>
          </p:cNvSpPr>
          <p:nvPr/>
        </p:nvSpPr>
        <p:spPr bwMode="auto">
          <a:xfrm>
            <a:off x="2857500" y="6391276"/>
            <a:ext cx="54102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GB" altLang="x-none" sz="1800" u="sng"/>
              <a:t>Enhancer Evolution across 20 Mammalian Species</a:t>
            </a:r>
          </a:p>
        </p:txBody>
      </p:sp>
      <p:sp>
        <p:nvSpPr>
          <p:cNvPr id="108548" name="TextBox 4"/>
          <p:cNvSpPr txBox="1">
            <a:spLocks noChangeArrowheads="1"/>
          </p:cNvSpPr>
          <p:nvPr/>
        </p:nvSpPr>
        <p:spPr bwMode="auto">
          <a:xfrm>
            <a:off x="8610600" y="6581776"/>
            <a:ext cx="20574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GB" altLang="x-none" sz="1200"/>
              <a:t>(Villar/Berthelot, Cell, 2015)</a:t>
            </a:r>
          </a:p>
        </p:txBody>
      </p:sp>
      <p:pic>
        <p:nvPicPr>
          <p:cNvPr id="108550" name="Picture 2" descr="An external file that holds a picture, illustration, etc.&#10;Object name is gr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266"/>
          <a:stretch>
            <a:fillRect/>
          </a:stretch>
        </p:blipFill>
        <p:spPr bwMode="auto">
          <a:xfrm>
            <a:off x="6324600" y="1600201"/>
            <a:ext cx="3886200" cy="170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x-none" sz="3600" dirty="0">
                <a:latin typeface="Helvetica Light" charset="0"/>
                <a:ea typeface="Helvetica Light" charset="0"/>
                <a:cs typeface="Helvetica Light" charset="0"/>
              </a:rPr>
              <a:t>Histone modifications provide insight into </a:t>
            </a:r>
            <a:br>
              <a:rPr lang="en-US" altLang="x-none" sz="3600" dirty="0">
                <a:latin typeface="Helvetica Light" charset="0"/>
                <a:ea typeface="Helvetica Light" charset="0"/>
                <a:cs typeface="Helvetica Light" charset="0"/>
              </a:rPr>
            </a:br>
            <a:r>
              <a:rPr lang="en-US" altLang="x-none" sz="3600" dirty="0">
                <a:latin typeface="Helvetica Light" charset="0"/>
                <a:ea typeface="Helvetica Light" charset="0"/>
                <a:cs typeface="Helvetica Light" charset="0"/>
              </a:rPr>
              <a:t>promoter and  enhancer evolution</a:t>
            </a:r>
            <a:endParaRPr lang="en-US" sz="3600" dirty="0">
              <a:latin typeface="Helvetica Light" charset="0"/>
              <a:ea typeface="Helvetica Light" charset="0"/>
              <a:cs typeface="Helvetica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716552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AutoShape 2" descr="Boundaries are shared across cell types and conserved in evolution.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GB" altLang="x-none" sz="1800"/>
          </a:p>
        </p:txBody>
      </p:sp>
      <p:pic>
        <p:nvPicPr>
          <p:cNvPr id="112642" name="Picture 4" descr="http://www.nature.com/nature/journal/v485/n7398/images_article/nature11082-f3.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6" t="63022"/>
          <a:stretch>
            <a:fillRect/>
          </a:stretch>
        </p:blipFill>
        <p:spPr bwMode="auto">
          <a:xfrm>
            <a:off x="1524000" y="1939925"/>
            <a:ext cx="4916488" cy="389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643" name="TextBox 5"/>
          <p:cNvSpPr txBox="1">
            <a:spLocks noChangeArrowheads="1"/>
          </p:cNvSpPr>
          <p:nvPr/>
        </p:nvSpPr>
        <p:spPr bwMode="auto">
          <a:xfrm>
            <a:off x="1752600" y="6466725"/>
            <a:ext cx="16510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GB" altLang="x-none" sz="1200"/>
              <a:t>(Dixon, Nature, 2012)</a:t>
            </a:r>
          </a:p>
        </p:txBody>
      </p:sp>
      <p:pic>
        <p:nvPicPr>
          <p:cNvPr id="112645" name="Picture 8" descr="large Ima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703" b="41563"/>
          <a:stretch>
            <a:fillRect/>
          </a:stretch>
        </p:blipFill>
        <p:spPr bwMode="auto">
          <a:xfrm>
            <a:off x="6400800" y="2016126"/>
            <a:ext cx="4038600" cy="392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646" name="TextBox 5"/>
          <p:cNvSpPr txBox="1">
            <a:spLocks noChangeArrowheads="1"/>
          </p:cNvSpPr>
          <p:nvPr/>
        </p:nvSpPr>
        <p:spPr bwMode="auto">
          <a:xfrm>
            <a:off x="8610600" y="6470234"/>
            <a:ext cx="1881188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GB" altLang="x-none" sz="1200"/>
              <a:t>(Rudan, Cell Rep., 2015)</a:t>
            </a:r>
          </a:p>
        </p:txBody>
      </p:sp>
      <p:sp>
        <p:nvSpPr>
          <p:cNvPr id="112647" name="TextBox 1"/>
          <p:cNvSpPr txBox="1">
            <a:spLocks noChangeArrowheads="1"/>
          </p:cNvSpPr>
          <p:nvPr/>
        </p:nvSpPr>
        <p:spPr bwMode="auto">
          <a:xfrm>
            <a:off x="1790700" y="5882525"/>
            <a:ext cx="45720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1600" u="sng" dirty="0"/>
              <a:t>Topological domains in mammalian genomes identified by analysis of chromatin interactions</a:t>
            </a:r>
          </a:p>
        </p:txBody>
      </p:sp>
      <p:sp>
        <p:nvSpPr>
          <p:cNvPr id="112648" name="TextBox 8"/>
          <p:cNvSpPr txBox="1">
            <a:spLocks noChangeArrowheads="1"/>
          </p:cNvSpPr>
          <p:nvPr/>
        </p:nvSpPr>
        <p:spPr bwMode="auto">
          <a:xfrm>
            <a:off x="6324600" y="5882525"/>
            <a:ext cx="45720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1600" u="sng"/>
              <a:t>Comparative Hi-C reveals that CTCF underlies</a:t>
            </a:r>
          </a:p>
          <a:p>
            <a:pPr eaLnBrk="1" hangingPunct="1"/>
            <a:r>
              <a:rPr lang="en-US" altLang="x-none" sz="1600" u="sng"/>
              <a:t>evolution of chromosomal domain architecture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4657" y="423862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x-none" sz="3600">
                <a:latin typeface="Helvetica Light" charset="0"/>
                <a:ea typeface="Helvetica Light" charset="0"/>
                <a:cs typeface="Helvetica Light" charset="0"/>
              </a:rPr>
              <a:t>Broad topological-associated domains are largely conserved</a:t>
            </a:r>
            <a:endParaRPr lang="en-US" sz="3600">
              <a:latin typeface="Helvetica Light" charset="0"/>
              <a:ea typeface="Helvetica Light" charset="0"/>
              <a:cs typeface="Helvetica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762034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Helvetica Light" charset="0"/>
                <a:ea typeface="Helvetica Light" charset="0"/>
                <a:cs typeface="Helvetica Light" charset="0"/>
              </a:rPr>
              <a:t>Establishment of chromatin states is mostly driven by sequence specific transcription factors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2567" y="1879064"/>
            <a:ext cx="4626865" cy="457420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558338" y="6083934"/>
            <a:ext cx="1774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Arial" charset="0"/>
                <a:ea typeface="Arial" charset="0"/>
                <a:cs typeface="Arial" charset="0"/>
              </a:rPr>
              <a:t>Shlyueva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, 2014</a:t>
            </a:r>
          </a:p>
        </p:txBody>
      </p:sp>
    </p:spTree>
    <p:extLst>
      <p:ext uri="{BB962C8B-B14F-4D97-AF65-F5344CB8AC3E}">
        <p14:creationId xmlns:p14="http://schemas.microsoft.com/office/powerpoint/2010/main" val="37953782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Helvetica Light" charset="0"/>
                <a:ea typeface="Helvetica Light" charset="0"/>
                <a:cs typeface="Helvetica Light" charset="0"/>
              </a:rPr>
              <a:t>Competition between TFs and nucleosomes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5643" y="1690688"/>
            <a:ext cx="6337728" cy="516731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578955" y="6226809"/>
            <a:ext cx="1774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Arial" charset="0"/>
                <a:ea typeface="Arial" charset="0"/>
                <a:cs typeface="Arial" charset="0"/>
              </a:rPr>
              <a:t>Shlyueva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, 2014</a:t>
            </a:r>
          </a:p>
        </p:txBody>
      </p:sp>
    </p:spTree>
    <p:extLst>
      <p:ext uri="{BB962C8B-B14F-4D97-AF65-F5344CB8AC3E}">
        <p14:creationId xmlns:p14="http://schemas.microsoft.com/office/powerpoint/2010/main" val="166447812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Helvetica Light" charset="0"/>
                <a:ea typeface="Helvetica Light" charset="0"/>
                <a:cs typeface="Helvetica Light" charset="0"/>
              </a:rPr>
              <a:t>TFs direct differential enhancer usage during development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8235" y="1578807"/>
            <a:ext cx="4711652" cy="473626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377264"/>
            <a:ext cx="5130794" cy="378954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271963" y="6315076"/>
            <a:ext cx="1140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charset="0"/>
                <a:ea typeface="Arial" charset="0"/>
                <a:cs typeface="Arial" charset="0"/>
              </a:rPr>
              <a:t>Heinz, 2015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107775" y="6315076"/>
            <a:ext cx="20842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latin typeface="Arial" charset="0"/>
                <a:ea typeface="Arial" charset="0"/>
                <a:cs typeface="Arial" charset="0"/>
              </a:rPr>
              <a:t>Spitz and Furlong, 2012</a:t>
            </a:r>
          </a:p>
        </p:txBody>
      </p:sp>
    </p:spTree>
    <p:extLst>
      <p:ext uri="{BB962C8B-B14F-4D97-AF65-F5344CB8AC3E}">
        <p14:creationId xmlns:p14="http://schemas.microsoft.com/office/powerpoint/2010/main" val="129356897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65" name="Picture 3" descr="Tc1_syste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5877" y="1689102"/>
            <a:ext cx="2298209" cy="2652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grpSp>
        <p:nvGrpSpPr>
          <p:cNvPr id="88066" name="Group 19"/>
          <p:cNvGrpSpPr>
            <a:grpSpLocks/>
          </p:cNvGrpSpPr>
          <p:nvPr/>
        </p:nvGrpSpPr>
        <p:grpSpPr bwMode="auto">
          <a:xfrm>
            <a:off x="6553201" y="1295401"/>
            <a:ext cx="2506663" cy="3046413"/>
            <a:chOff x="5492037" y="1953664"/>
            <a:chExt cx="2507132" cy="3046778"/>
          </a:xfrm>
        </p:grpSpPr>
        <p:sp>
          <p:nvSpPr>
            <p:cNvPr id="8" name="Oval 7"/>
            <p:cNvSpPr/>
            <p:nvPr/>
          </p:nvSpPr>
          <p:spPr>
            <a:xfrm>
              <a:off x="6317691" y="3717588"/>
              <a:ext cx="1660836" cy="119553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7" name="Oval 6"/>
            <p:cNvSpPr/>
            <p:nvPr/>
          </p:nvSpPr>
          <p:spPr>
            <a:xfrm>
              <a:off x="6338333" y="1953664"/>
              <a:ext cx="1660836" cy="1195531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33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pic>
          <p:nvPicPr>
            <p:cNvPr id="88076" name="Picture 24" descr="Tc1_system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86227" y="3845591"/>
              <a:ext cx="262467" cy="5711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pic>
        <p:pic>
          <p:nvPicPr>
            <p:cNvPr id="88077" name="Picture 25" descr="tc1_peaks_all3_icons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0110" y="3805054"/>
              <a:ext cx="352749" cy="11953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8078" name="Picture 26" descr="tc1_peaks_all3_icons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92037" y="1953664"/>
              <a:ext cx="370822" cy="10694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88079" name="Group 44"/>
            <p:cNvGrpSpPr>
              <a:grpSpLocks/>
            </p:cNvGrpSpPr>
            <p:nvPr/>
          </p:nvGrpSpPr>
          <p:grpSpPr bwMode="auto">
            <a:xfrm>
              <a:off x="6840330" y="2432246"/>
              <a:ext cx="628650" cy="198045"/>
              <a:chOff x="7937236" y="3573855"/>
              <a:chExt cx="628650" cy="198045"/>
            </a:xfrm>
          </p:grpSpPr>
          <p:sp>
            <p:nvSpPr>
              <p:cNvPr id="39" name="Freeform 38"/>
              <p:cNvSpPr/>
              <p:nvPr/>
            </p:nvSpPr>
            <p:spPr>
              <a:xfrm>
                <a:off x="7936983" y="3573168"/>
                <a:ext cx="628768" cy="198461"/>
              </a:xfrm>
              <a:custGeom>
                <a:avLst/>
                <a:gdLst>
                  <a:gd name="connsiteX0" fmla="*/ 0 w 3556000"/>
                  <a:gd name="connsiteY0" fmla="*/ 1301448 h 1620762"/>
                  <a:gd name="connsiteX1" fmla="*/ 711200 w 3556000"/>
                  <a:gd name="connsiteY1" fmla="*/ 9676 h 1620762"/>
                  <a:gd name="connsiteX2" fmla="*/ 1814286 w 3556000"/>
                  <a:gd name="connsiteY2" fmla="*/ 1359505 h 1620762"/>
                  <a:gd name="connsiteX3" fmla="*/ 2743200 w 3556000"/>
                  <a:gd name="connsiteY3" fmla="*/ 82248 h 1620762"/>
                  <a:gd name="connsiteX4" fmla="*/ 3556000 w 3556000"/>
                  <a:gd name="connsiteY4" fmla="*/ 1620762 h 16207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556000" h="1620762">
                    <a:moveTo>
                      <a:pt x="0" y="1301448"/>
                    </a:moveTo>
                    <a:cubicBezTo>
                      <a:pt x="204409" y="650724"/>
                      <a:pt x="408819" y="0"/>
                      <a:pt x="711200" y="9676"/>
                    </a:cubicBezTo>
                    <a:cubicBezTo>
                      <a:pt x="1013581" y="19352"/>
                      <a:pt x="1475619" y="1347410"/>
                      <a:pt x="1814286" y="1359505"/>
                    </a:cubicBezTo>
                    <a:cubicBezTo>
                      <a:pt x="2152953" y="1371600"/>
                      <a:pt x="2452914" y="38705"/>
                      <a:pt x="2743200" y="82248"/>
                    </a:cubicBezTo>
                    <a:cubicBezTo>
                      <a:pt x="3033486" y="125791"/>
                      <a:pt x="3294743" y="873276"/>
                      <a:pt x="3556000" y="1620762"/>
                    </a:cubicBezTo>
                  </a:path>
                </a:pathLst>
              </a:custGeom>
              <a:ln>
                <a:solidFill>
                  <a:srgbClr val="3366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GB"/>
              </a:p>
            </p:txBody>
          </p:sp>
          <p:sp>
            <p:nvSpPr>
              <p:cNvPr id="40" name="Freeform 39"/>
              <p:cNvSpPr/>
              <p:nvPr/>
            </p:nvSpPr>
            <p:spPr>
              <a:xfrm>
                <a:off x="7937236" y="3573855"/>
                <a:ext cx="628650" cy="198045"/>
              </a:xfrm>
              <a:custGeom>
                <a:avLst/>
                <a:gdLst>
                  <a:gd name="connsiteX0" fmla="*/ 0 w 3556000"/>
                  <a:gd name="connsiteY0" fmla="*/ 1301448 h 1620762"/>
                  <a:gd name="connsiteX1" fmla="*/ 711200 w 3556000"/>
                  <a:gd name="connsiteY1" fmla="*/ 9676 h 1620762"/>
                  <a:gd name="connsiteX2" fmla="*/ 1814286 w 3556000"/>
                  <a:gd name="connsiteY2" fmla="*/ 1359505 h 1620762"/>
                  <a:gd name="connsiteX3" fmla="*/ 2743200 w 3556000"/>
                  <a:gd name="connsiteY3" fmla="*/ 82248 h 1620762"/>
                  <a:gd name="connsiteX4" fmla="*/ 3556000 w 3556000"/>
                  <a:gd name="connsiteY4" fmla="*/ 1620762 h 16207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556000" h="1620762">
                    <a:moveTo>
                      <a:pt x="0" y="1301448"/>
                    </a:moveTo>
                    <a:cubicBezTo>
                      <a:pt x="204409" y="650724"/>
                      <a:pt x="408819" y="0"/>
                      <a:pt x="711200" y="9676"/>
                    </a:cubicBezTo>
                    <a:cubicBezTo>
                      <a:pt x="1013581" y="19352"/>
                      <a:pt x="1475619" y="1347410"/>
                      <a:pt x="1814286" y="1359505"/>
                    </a:cubicBezTo>
                    <a:cubicBezTo>
                      <a:pt x="2152953" y="1371600"/>
                      <a:pt x="2452914" y="38705"/>
                      <a:pt x="2743200" y="82248"/>
                    </a:cubicBezTo>
                    <a:cubicBezTo>
                      <a:pt x="3033486" y="125791"/>
                      <a:pt x="3294743" y="873276"/>
                      <a:pt x="3556000" y="1620762"/>
                    </a:cubicBezTo>
                  </a:path>
                </a:pathLst>
              </a:custGeom>
              <a:ln>
                <a:solidFill>
                  <a:srgbClr val="3366FF"/>
                </a:solidFill>
              </a:ln>
              <a:scene3d>
                <a:camera prst="orthographicFront">
                  <a:rot lat="10800000" lon="0" rev="0"/>
                </a:camera>
                <a:lightRig rig="threePt" dir="t"/>
              </a:scene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GB"/>
              </a:p>
            </p:txBody>
          </p:sp>
        </p:grpSp>
        <p:sp>
          <p:nvSpPr>
            <p:cNvPr id="88080" name="TextBox 40"/>
            <p:cNvSpPr txBox="1">
              <a:spLocks noChangeArrowheads="1"/>
            </p:cNvSpPr>
            <p:nvPr/>
          </p:nvSpPr>
          <p:spPr bwMode="auto">
            <a:xfrm>
              <a:off x="7191312" y="4408632"/>
              <a:ext cx="742650" cy="2616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r>
                <a:rPr lang="en-US" altLang="x-none" sz="1100" dirty="0">
                  <a:solidFill>
                    <a:srgbClr val="17375E"/>
                  </a:solidFill>
                </a:rPr>
                <a:t>HsChr21</a:t>
              </a:r>
            </a:p>
          </p:txBody>
        </p:sp>
        <p:sp>
          <p:nvSpPr>
            <p:cNvPr id="88081" name="TextBox 41"/>
            <p:cNvSpPr txBox="1">
              <a:spLocks noChangeArrowheads="1"/>
            </p:cNvSpPr>
            <p:nvPr/>
          </p:nvSpPr>
          <p:spPr bwMode="auto">
            <a:xfrm>
              <a:off x="6903589" y="2171178"/>
              <a:ext cx="742650" cy="2616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r>
                <a:rPr lang="en-US" altLang="x-none" sz="1100">
                  <a:solidFill>
                    <a:srgbClr val="002060"/>
                  </a:solidFill>
                </a:rPr>
                <a:t>HsChr21</a:t>
              </a:r>
            </a:p>
          </p:txBody>
        </p:sp>
        <p:sp>
          <p:nvSpPr>
            <p:cNvPr id="88082" name="TextBox 42"/>
            <p:cNvSpPr txBox="1">
              <a:spLocks noChangeArrowheads="1"/>
            </p:cNvSpPr>
            <p:nvPr/>
          </p:nvSpPr>
          <p:spPr bwMode="auto">
            <a:xfrm>
              <a:off x="6590174" y="4290155"/>
              <a:ext cx="694551" cy="4309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r>
                <a:rPr lang="en-US" altLang="x-none" sz="1100">
                  <a:solidFill>
                    <a:srgbClr val="FF0000"/>
                  </a:solidFill>
                </a:rPr>
                <a:t>Mouse</a:t>
              </a:r>
            </a:p>
            <a:p>
              <a:pPr eaLnBrk="1" hangingPunct="1"/>
              <a:r>
                <a:rPr lang="en-US" altLang="x-none" sz="1100">
                  <a:solidFill>
                    <a:srgbClr val="FF0000"/>
                  </a:solidFill>
                </a:rPr>
                <a:t>genome</a:t>
              </a:r>
            </a:p>
          </p:txBody>
        </p:sp>
        <p:sp>
          <p:nvSpPr>
            <p:cNvPr id="88083" name="TextBox 43"/>
            <p:cNvSpPr txBox="1">
              <a:spLocks noChangeArrowheads="1"/>
            </p:cNvSpPr>
            <p:nvPr/>
          </p:nvSpPr>
          <p:spPr bwMode="auto">
            <a:xfrm>
              <a:off x="6868055" y="2592191"/>
              <a:ext cx="694551" cy="4309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r>
                <a:rPr lang="en-US" altLang="x-none" sz="1100">
                  <a:solidFill>
                    <a:srgbClr val="17375E"/>
                  </a:solidFill>
                </a:rPr>
                <a:t>Human</a:t>
              </a:r>
            </a:p>
            <a:p>
              <a:pPr eaLnBrk="1" hangingPunct="1"/>
              <a:r>
                <a:rPr lang="en-US" altLang="x-none" sz="1100">
                  <a:solidFill>
                    <a:srgbClr val="17375E"/>
                  </a:solidFill>
                </a:rPr>
                <a:t>genome</a:t>
              </a:r>
            </a:p>
          </p:txBody>
        </p:sp>
        <p:grpSp>
          <p:nvGrpSpPr>
            <p:cNvPr id="88084" name="Group 45"/>
            <p:cNvGrpSpPr>
              <a:grpSpLocks/>
            </p:cNvGrpSpPr>
            <p:nvPr/>
          </p:nvGrpSpPr>
          <p:grpSpPr bwMode="auto">
            <a:xfrm>
              <a:off x="6555138" y="4086891"/>
              <a:ext cx="628650" cy="198045"/>
              <a:chOff x="7812869" y="4868265"/>
              <a:chExt cx="628650" cy="198045"/>
            </a:xfrm>
          </p:grpSpPr>
          <p:sp>
            <p:nvSpPr>
              <p:cNvPr id="36" name="Freeform 35"/>
              <p:cNvSpPr/>
              <p:nvPr/>
            </p:nvSpPr>
            <p:spPr>
              <a:xfrm>
                <a:off x="7813592" y="4868894"/>
                <a:ext cx="627180" cy="196873"/>
              </a:xfrm>
              <a:custGeom>
                <a:avLst/>
                <a:gdLst>
                  <a:gd name="connsiteX0" fmla="*/ 0 w 3556000"/>
                  <a:gd name="connsiteY0" fmla="*/ 1301448 h 1620762"/>
                  <a:gd name="connsiteX1" fmla="*/ 711200 w 3556000"/>
                  <a:gd name="connsiteY1" fmla="*/ 9676 h 1620762"/>
                  <a:gd name="connsiteX2" fmla="*/ 1814286 w 3556000"/>
                  <a:gd name="connsiteY2" fmla="*/ 1359505 h 1620762"/>
                  <a:gd name="connsiteX3" fmla="*/ 2743200 w 3556000"/>
                  <a:gd name="connsiteY3" fmla="*/ 82248 h 1620762"/>
                  <a:gd name="connsiteX4" fmla="*/ 3556000 w 3556000"/>
                  <a:gd name="connsiteY4" fmla="*/ 1620762 h 16207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556000" h="1620762">
                    <a:moveTo>
                      <a:pt x="0" y="1301448"/>
                    </a:moveTo>
                    <a:cubicBezTo>
                      <a:pt x="204409" y="650724"/>
                      <a:pt x="408819" y="0"/>
                      <a:pt x="711200" y="9676"/>
                    </a:cubicBezTo>
                    <a:cubicBezTo>
                      <a:pt x="1013581" y="19352"/>
                      <a:pt x="1475619" y="1347410"/>
                      <a:pt x="1814286" y="1359505"/>
                    </a:cubicBezTo>
                    <a:cubicBezTo>
                      <a:pt x="2152953" y="1371600"/>
                      <a:pt x="2452914" y="38705"/>
                      <a:pt x="2743200" y="82248"/>
                    </a:cubicBezTo>
                    <a:cubicBezTo>
                      <a:pt x="3033486" y="125791"/>
                      <a:pt x="3294743" y="873276"/>
                      <a:pt x="3556000" y="1620762"/>
                    </a:cubicBezTo>
                  </a:path>
                </a:pathLst>
              </a:cu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GB"/>
              </a:p>
            </p:txBody>
          </p:sp>
          <p:sp>
            <p:nvSpPr>
              <p:cNvPr id="37" name="Freeform 36"/>
              <p:cNvSpPr/>
              <p:nvPr/>
            </p:nvSpPr>
            <p:spPr>
              <a:xfrm>
                <a:off x="7812869" y="4868265"/>
                <a:ext cx="628650" cy="198045"/>
              </a:xfrm>
              <a:custGeom>
                <a:avLst/>
                <a:gdLst>
                  <a:gd name="connsiteX0" fmla="*/ 0 w 3556000"/>
                  <a:gd name="connsiteY0" fmla="*/ 1301448 h 1620762"/>
                  <a:gd name="connsiteX1" fmla="*/ 711200 w 3556000"/>
                  <a:gd name="connsiteY1" fmla="*/ 9676 h 1620762"/>
                  <a:gd name="connsiteX2" fmla="*/ 1814286 w 3556000"/>
                  <a:gd name="connsiteY2" fmla="*/ 1359505 h 1620762"/>
                  <a:gd name="connsiteX3" fmla="*/ 2743200 w 3556000"/>
                  <a:gd name="connsiteY3" fmla="*/ 82248 h 1620762"/>
                  <a:gd name="connsiteX4" fmla="*/ 3556000 w 3556000"/>
                  <a:gd name="connsiteY4" fmla="*/ 1620762 h 16207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556000" h="1620762">
                    <a:moveTo>
                      <a:pt x="0" y="1301448"/>
                    </a:moveTo>
                    <a:cubicBezTo>
                      <a:pt x="204409" y="650724"/>
                      <a:pt x="408819" y="0"/>
                      <a:pt x="711200" y="9676"/>
                    </a:cubicBezTo>
                    <a:cubicBezTo>
                      <a:pt x="1013581" y="19352"/>
                      <a:pt x="1475619" y="1347410"/>
                      <a:pt x="1814286" y="1359505"/>
                    </a:cubicBezTo>
                    <a:cubicBezTo>
                      <a:pt x="2152953" y="1371600"/>
                      <a:pt x="2452914" y="38705"/>
                      <a:pt x="2743200" y="82248"/>
                    </a:cubicBezTo>
                    <a:cubicBezTo>
                      <a:pt x="3033486" y="125791"/>
                      <a:pt x="3294743" y="873276"/>
                      <a:pt x="3556000" y="1620762"/>
                    </a:cubicBezTo>
                  </a:path>
                </a:pathLst>
              </a:custGeom>
              <a:ln>
                <a:solidFill>
                  <a:srgbClr val="FF0000"/>
                </a:solidFill>
              </a:ln>
              <a:scene3d>
                <a:camera prst="orthographicFront">
                  <a:rot lat="10800000" lon="0" rev="0"/>
                </a:camera>
                <a:lightRig rig="threePt" dir="t"/>
              </a:scene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GB"/>
              </a:p>
            </p:txBody>
          </p:sp>
        </p:grpSp>
      </p:grpSp>
      <p:pic>
        <p:nvPicPr>
          <p:cNvPr id="88067" name="Picture 20" descr="Tc1_system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1" y="4481514"/>
            <a:ext cx="3940175" cy="2300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068" name="TextBox 22"/>
          <p:cNvSpPr txBox="1">
            <a:spLocks noChangeArrowheads="1"/>
          </p:cNvSpPr>
          <p:nvPr/>
        </p:nvSpPr>
        <p:spPr bwMode="auto">
          <a:xfrm>
            <a:off x="7573964" y="6581776"/>
            <a:ext cx="3017837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1200">
                <a:solidFill>
                  <a:srgbClr val="000000"/>
                </a:solidFill>
              </a:rPr>
              <a:t>(Wilson/Barbosa-Morais, Science,  2008)</a:t>
            </a:r>
          </a:p>
        </p:txBody>
      </p:sp>
      <p:pic>
        <p:nvPicPr>
          <p:cNvPr id="88070" name="Picture 27" descr="Tc1_system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7088" y="4419600"/>
            <a:ext cx="3465512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altLang="x-none" sz="3600" dirty="0">
                <a:latin typeface="Helvetica Light" charset="0"/>
                <a:ea typeface="Helvetica Light" charset="0"/>
                <a:cs typeface="Helvetica Light" charset="0"/>
              </a:rPr>
              <a:t>DNA sequence directs TF binding and histone modifications  </a:t>
            </a:r>
            <a:endParaRPr lang="en-US" sz="3600" dirty="0">
              <a:latin typeface="Helvetica Light" charset="0"/>
              <a:ea typeface="Helvetica Light" charset="0"/>
              <a:cs typeface="Helvetica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684735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1" name="Rectangle 2"/>
          <p:cNvSpPr>
            <a:spLocks noChangeArrowheads="1"/>
          </p:cNvSpPr>
          <p:nvPr/>
        </p:nvSpPr>
        <p:spPr bwMode="auto">
          <a:xfrm>
            <a:off x="8632826" y="6505576"/>
            <a:ext cx="195897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GB" altLang="x-none" sz="1200"/>
              <a:t>(Lienert, Nat. Gen.,  2011)</a:t>
            </a:r>
          </a:p>
        </p:txBody>
      </p:sp>
      <p:sp>
        <p:nvSpPr>
          <p:cNvPr id="92162" name="AutoShape 4" descr="One-kb elements autonomously set DNA methylation state.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GB" altLang="x-none" sz="1800"/>
          </a:p>
        </p:txBody>
      </p:sp>
      <p:pic>
        <p:nvPicPr>
          <p:cNvPr id="92163" name="Picture 6" descr="http://www.nature.com/ng/journal/v43/n11/images/ng.946-F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380" r="22620" b="87810"/>
          <a:stretch>
            <a:fillRect/>
          </a:stretch>
        </p:blipFill>
        <p:spPr bwMode="auto">
          <a:xfrm>
            <a:off x="636269" y="5414567"/>
            <a:ext cx="16002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64" name="Picture 10" descr="http://www.nature.com/ng/journal/v43/n11/images/ng.946-F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23" t="80840"/>
          <a:stretch>
            <a:fillRect/>
          </a:stretch>
        </p:blipFill>
        <p:spPr bwMode="auto">
          <a:xfrm>
            <a:off x="5703570" y="4237833"/>
            <a:ext cx="4133850" cy="191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65" name="Picture 6" descr="http://www.nature.com/ng/journal/v43/n11/images/ng.946-F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762" t="56386"/>
          <a:stretch>
            <a:fillRect/>
          </a:stretch>
        </p:blipFill>
        <p:spPr bwMode="auto">
          <a:xfrm>
            <a:off x="5932171" y="1494633"/>
            <a:ext cx="3502025" cy="2638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66" name="Picture 6" descr="http://www.nature.com/ng/journal/v43/n11/images/ng.946-F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808" b="28375"/>
          <a:stretch>
            <a:fillRect/>
          </a:stretch>
        </p:blipFill>
        <p:spPr bwMode="auto">
          <a:xfrm>
            <a:off x="2669712" y="3319396"/>
            <a:ext cx="2652858" cy="2899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167" name="TextBox 12"/>
          <p:cNvSpPr txBox="1">
            <a:spLocks noChangeArrowheads="1"/>
          </p:cNvSpPr>
          <p:nvPr/>
        </p:nvSpPr>
        <p:spPr bwMode="auto">
          <a:xfrm>
            <a:off x="1512571" y="6131521"/>
            <a:ext cx="88392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GB" altLang="x-none" sz="1800" u="sng" dirty="0"/>
              <a:t>Identification of genetic elements that autonomously determine DNA methylation</a:t>
            </a:r>
          </a:p>
        </p:txBody>
      </p:sp>
      <p:pic>
        <p:nvPicPr>
          <p:cNvPr id="92169" name="Picture 12" descr="http://www.nature.com/ng/journal/v43/n11/images/ng.946-F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3" t="74696" r="50105"/>
          <a:stretch>
            <a:fillRect/>
          </a:stretch>
        </p:blipFill>
        <p:spPr bwMode="auto">
          <a:xfrm>
            <a:off x="2534852" y="1916949"/>
            <a:ext cx="2787718" cy="1184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altLang="x-none" sz="3600" dirty="0">
                <a:latin typeface="Helvetica Light" charset="0"/>
                <a:ea typeface="Helvetica Light" charset="0"/>
                <a:cs typeface="Helvetica Light" charset="0"/>
              </a:rPr>
              <a:t>DNA sequence directs histone modifications and DNA methylation</a:t>
            </a:r>
            <a:endParaRPr lang="en-US" sz="3600" dirty="0">
              <a:latin typeface="Helvetica Light" charset="0"/>
              <a:ea typeface="Helvetica Light" charset="0"/>
              <a:cs typeface="Helvetica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259915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Helvetica Light" charset="0"/>
                <a:ea typeface="Helvetica Light" charset="0"/>
                <a:cs typeface="Helvetica Light" charset="0"/>
              </a:rPr>
              <a:t>Multiple regulatory layers combine to control transcription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1000" y="2221392"/>
            <a:ext cx="8890000" cy="368075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229662" y="5979912"/>
            <a:ext cx="23113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(</a:t>
            </a:r>
            <a:r>
              <a:rPr lang="en-US" sz="1200" dirty="0" err="1"/>
              <a:t>Markenschlaeger</a:t>
            </a:r>
            <a:r>
              <a:rPr lang="en-US" sz="1200" dirty="0"/>
              <a:t> et al. Cell 2013)</a:t>
            </a:r>
          </a:p>
        </p:txBody>
      </p:sp>
    </p:spTree>
    <p:extLst>
      <p:ext uri="{BB962C8B-B14F-4D97-AF65-F5344CB8AC3E}">
        <p14:creationId xmlns:p14="http://schemas.microsoft.com/office/powerpoint/2010/main" val="16071483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7" name="Picture 2" descr="http://www.nature.com/nm/journal/v17/n3/images/nm.2305-F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5578" y="1690688"/>
            <a:ext cx="6637408" cy="432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78" name="TextBox 4"/>
          <p:cNvSpPr txBox="1">
            <a:spLocks noChangeArrowheads="1"/>
          </p:cNvSpPr>
          <p:nvPr/>
        </p:nvSpPr>
        <p:spPr bwMode="auto">
          <a:xfrm>
            <a:off x="7620000" y="6324601"/>
            <a:ext cx="277495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GB" altLang="x-none" sz="1200"/>
              <a:t>(Rodriguez-Paredes, Nat. Med., 2011)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altLang="x-none" sz="3600">
                <a:latin typeface="Helvetica Light" charset="0"/>
                <a:ea typeface="Helvetica Light" charset="0"/>
                <a:cs typeface="Helvetica Light" charset="0"/>
              </a:rPr>
              <a:t>Nucleosome histone tails can be post-translationally modified</a:t>
            </a:r>
            <a:endParaRPr lang="en-US" sz="3600" dirty="0">
              <a:latin typeface="Helvetica Light" charset="0"/>
              <a:ea typeface="Helvetica Light" charset="0"/>
              <a:cs typeface="Helvetica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34403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TextBox 6"/>
          <p:cNvSpPr txBox="1">
            <a:spLocks noChangeArrowheads="1"/>
          </p:cNvSpPr>
          <p:nvPr/>
        </p:nvSpPr>
        <p:spPr bwMode="auto">
          <a:xfrm>
            <a:off x="9144001" y="6429376"/>
            <a:ext cx="129857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1200"/>
              <a:t>(Tan, Cell, 2011)</a:t>
            </a:r>
          </a:p>
        </p:txBody>
      </p:sp>
      <p:pic>
        <p:nvPicPr>
          <p:cNvPr id="26626" name="Picture 1" descr="Screen Shot 2014-05-12 at 3.10.4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0400" y="1524000"/>
            <a:ext cx="4978400" cy="492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27" name="TextBox 3"/>
          <p:cNvSpPr txBox="1">
            <a:spLocks noChangeArrowheads="1"/>
          </p:cNvSpPr>
          <p:nvPr/>
        </p:nvSpPr>
        <p:spPr bwMode="auto">
          <a:xfrm>
            <a:off x="1579419" y="3340924"/>
            <a:ext cx="3160713" cy="181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1600" dirty="0"/>
              <a:t>(</a:t>
            </a:r>
            <a:r>
              <a:rPr lang="en-US" altLang="x-none" sz="1600" dirty="0" err="1"/>
              <a:t>Kme</a:t>
            </a:r>
            <a:r>
              <a:rPr lang="en-US" altLang="x-none" sz="1600" dirty="0"/>
              <a:t>) lysine </a:t>
            </a:r>
            <a:r>
              <a:rPr lang="en-US" altLang="x-none" sz="1600" dirty="0" err="1"/>
              <a:t>monomethylation</a:t>
            </a:r>
            <a:endParaRPr lang="en-US" altLang="x-none" sz="1600" dirty="0"/>
          </a:p>
          <a:p>
            <a:pPr eaLnBrk="1" hangingPunct="1"/>
            <a:r>
              <a:rPr lang="en-US" altLang="x-none" sz="1600" dirty="0"/>
              <a:t>(Kme2) lysine </a:t>
            </a:r>
            <a:r>
              <a:rPr lang="en-US" altLang="x-none" sz="1600" dirty="0" err="1"/>
              <a:t>dimethylation</a:t>
            </a:r>
            <a:endParaRPr lang="en-US" altLang="x-none" sz="1600" dirty="0"/>
          </a:p>
          <a:p>
            <a:pPr eaLnBrk="1" hangingPunct="1"/>
            <a:r>
              <a:rPr lang="en-US" altLang="x-none" sz="1600" dirty="0"/>
              <a:t>(</a:t>
            </a:r>
            <a:r>
              <a:rPr lang="en-US" altLang="x-none" sz="1600" dirty="0" err="1"/>
              <a:t>Kfo</a:t>
            </a:r>
            <a:r>
              <a:rPr lang="en-US" altLang="x-none" sz="1600" dirty="0"/>
              <a:t>) lysine formylation</a:t>
            </a:r>
          </a:p>
          <a:p>
            <a:pPr eaLnBrk="1" hangingPunct="1"/>
            <a:r>
              <a:rPr lang="en-US" altLang="x-none" sz="1600" dirty="0"/>
              <a:t>(</a:t>
            </a:r>
            <a:r>
              <a:rPr lang="en-US" altLang="x-none" sz="1600" dirty="0" err="1"/>
              <a:t>Kac</a:t>
            </a:r>
            <a:r>
              <a:rPr lang="en-US" altLang="x-none" sz="1600" dirty="0"/>
              <a:t>) lysine acetylation</a:t>
            </a:r>
          </a:p>
          <a:p>
            <a:pPr eaLnBrk="1" hangingPunct="1"/>
            <a:r>
              <a:rPr lang="en-US" altLang="x-none" sz="1600" dirty="0"/>
              <a:t>(</a:t>
            </a:r>
            <a:r>
              <a:rPr lang="en-US" altLang="x-none" sz="1600" dirty="0" err="1"/>
              <a:t>Rme</a:t>
            </a:r>
            <a:r>
              <a:rPr lang="en-US" altLang="x-none" sz="1600" dirty="0"/>
              <a:t>) arginine </a:t>
            </a:r>
            <a:r>
              <a:rPr lang="en-US" altLang="x-none" sz="1600" dirty="0" err="1"/>
              <a:t>monomethylation</a:t>
            </a:r>
            <a:endParaRPr lang="en-US" altLang="x-none" sz="1600" dirty="0"/>
          </a:p>
          <a:p>
            <a:pPr eaLnBrk="1" hangingPunct="1"/>
            <a:r>
              <a:rPr lang="en-US" altLang="x-none" sz="1600" dirty="0"/>
              <a:t>(</a:t>
            </a:r>
            <a:r>
              <a:rPr lang="en-US" altLang="x-none" sz="1600" dirty="0" err="1"/>
              <a:t>Yoh</a:t>
            </a:r>
            <a:r>
              <a:rPr lang="en-US" altLang="x-none" sz="1600" dirty="0"/>
              <a:t>) tyrosine hydroxylation </a:t>
            </a:r>
          </a:p>
          <a:p>
            <a:pPr eaLnBrk="1" hangingPunct="1"/>
            <a:r>
              <a:rPr lang="en-US" altLang="x-none" sz="1600" dirty="0"/>
              <a:t>(</a:t>
            </a:r>
            <a:r>
              <a:rPr lang="en-US" altLang="x-none" sz="1600" dirty="0" err="1"/>
              <a:t>Kcr</a:t>
            </a:r>
            <a:r>
              <a:rPr lang="en-US" altLang="x-none" sz="1600" dirty="0"/>
              <a:t>) lysine </a:t>
            </a:r>
            <a:r>
              <a:rPr lang="en-US" altLang="x-none" sz="1600" dirty="0" err="1"/>
              <a:t>crotonylation</a:t>
            </a:r>
            <a:endParaRPr lang="en-US" altLang="x-none" sz="16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88184"/>
            <a:ext cx="10515600" cy="1325563"/>
          </a:xfrm>
        </p:spPr>
        <p:txBody>
          <a:bodyPr/>
          <a:lstStyle/>
          <a:p>
            <a:r>
              <a:rPr lang="en-US" dirty="0"/>
              <a:t>More than 100 known Histone modifications</a:t>
            </a:r>
          </a:p>
        </p:txBody>
      </p:sp>
    </p:spTree>
    <p:extLst>
      <p:ext uri="{BB962C8B-B14F-4D97-AF65-F5344CB8AC3E}">
        <p14:creationId xmlns:p14="http://schemas.microsoft.com/office/powerpoint/2010/main" val="11149133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3" name="Picture 2" descr="http://www.nature.com/nrg/journal/v14/n11/images/nrg3554-f1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4" t="49486" b="3375"/>
          <a:stretch/>
        </p:blipFill>
        <p:spPr bwMode="auto">
          <a:xfrm>
            <a:off x="2619214" y="2007030"/>
            <a:ext cx="7116923" cy="42556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74" name="TextBox 4"/>
          <p:cNvSpPr txBox="1">
            <a:spLocks noChangeArrowheads="1"/>
          </p:cNvSpPr>
          <p:nvPr/>
        </p:nvSpPr>
        <p:spPr bwMode="auto">
          <a:xfrm>
            <a:off x="8229601" y="6400801"/>
            <a:ext cx="222567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GB" altLang="x-none" sz="1200"/>
              <a:t>(Plass, Nat. Rev. Gen., 2013)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altLang="x-none" sz="3600">
                <a:latin typeface="Helvetica Light" charset="0"/>
                <a:ea typeface="Helvetica Light" charset="0"/>
                <a:cs typeface="Helvetica Light" charset="0"/>
              </a:rPr>
              <a:t>Histones are reversibly modified by</a:t>
            </a:r>
            <a:br>
              <a:rPr lang="en-GB" altLang="x-none" sz="3600">
                <a:latin typeface="Helvetica Light" charset="0"/>
                <a:ea typeface="Helvetica Light" charset="0"/>
                <a:cs typeface="Helvetica Light" charset="0"/>
              </a:rPr>
            </a:br>
            <a:r>
              <a:rPr lang="en-GB" altLang="x-none" sz="360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GB" altLang="en-US" sz="3600">
                <a:latin typeface="Helvetica Light" charset="0"/>
                <a:ea typeface="Helvetica Light" charset="0"/>
                <a:cs typeface="Helvetica Light" charset="0"/>
              </a:rPr>
              <a:t>‘</a:t>
            </a:r>
            <a:r>
              <a:rPr lang="en-GB" altLang="x-none" sz="3600">
                <a:latin typeface="Helvetica Light" charset="0"/>
                <a:ea typeface="Helvetica Light" charset="0"/>
                <a:cs typeface="Helvetica Light" charset="0"/>
              </a:rPr>
              <a:t>readers</a:t>
            </a:r>
            <a:r>
              <a:rPr lang="en-GB" altLang="en-US" sz="3600">
                <a:latin typeface="Helvetica Light" charset="0"/>
                <a:ea typeface="Helvetica Light" charset="0"/>
                <a:cs typeface="Helvetica Light" charset="0"/>
              </a:rPr>
              <a:t>’</a:t>
            </a:r>
            <a:r>
              <a:rPr lang="en-GB" altLang="x-none" sz="3600">
                <a:latin typeface="Helvetica Light" charset="0"/>
                <a:ea typeface="Helvetica Light" charset="0"/>
                <a:cs typeface="Helvetica Light" charset="0"/>
              </a:rPr>
              <a:t>, </a:t>
            </a:r>
            <a:r>
              <a:rPr lang="en-GB" altLang="en-US" sz="3600">
                <a:latin typeface="Helvetica Light" charset="0"/>
                <a:ea typeface="Helvetica Light" charset="0"/>
                <a:cs typeface="Helvetica Light" charset="0"/>
              </a:rPr>
              <a:t>‘</a:t>
            </a:r>
            <a:r>
              <a:rPr lang="en-GB" altLang="x-none" sz="3600">
                <a:latin typeface="Helvetica Light" charset="0"/>
                <a:ea typeface="Helvetica Light" charset="0"/>
                <a:cs typeface="Helvetica Light" charset="0"/>
              </a:rPr>
              <a:t>writers</a:t>
            </a:r>
            <a:r>
              <a:rPr lang="en-GB" altLang="en-US" sz="3600">
                <a:latin typeface="Helvetica Light" charset="0"/>
                <a:ea typeface="Helvetica Light" charset="0"/>
                <a:cs typeface="Helvetica Light" charset="0"/>
              </a:rPr>
              <a:t>’</a:t>
            </a:r>
            <a:r>
              <a:rPr lang="en-GB" altLang="x-none" sz="3600">
                <a:latin typeface="Helvetica Light" charset="0"/>
                <a:ea typeface="Helvetica Light" charset="0"/>
                <a:cs typeface="Helvetica Light" charset="0"/>
              </a:rPr>
              <a:t> and </a:t>
            </a:r>
            <a:r>
              <a:rPr lang="en-GB" altLang="en-US" sz="3600">
                <a:latin typeface="Helvetica Light" charset="0"/>
                <a:ea typeface="Helvetica Light" charset="0"/>
                <a:cs typeface="Helvetica Light" charset="0"/>
              </a:rPr>
              <a:t>‘</a:t>
            </a:r>
            <a:r>
              <a:rPr lang="en-GB" altLang="x-none" sz="3600">
                <a:latin typeface="Helvetica Light" charset="0"/>
                <a:ea typeface="Helvetica Light" charset="0"/>
                <a:cs typeface="Helvetica Light" charset="0"/>
              </a:rPr>
              <a:t>erasers</a:t>
            </a:r>
            <a:r>
              <a:rPr lang="en-GB" altLang="en-US" sz="3600">
                <a:latin typeface="Helvetica Light" charset="0"/>
                <a:ea typeface="Helvetica Light" charset="0"/>
                <a:cs typeface="Helvetica Light" charset="0"/>
              </a:rPr>
              <a:t>’</a:t>
            </a:r>
            <a:endParaRPr lang="en-US" sz="3600" dirty="0">
              <a:latin typeface="Helvetica Light" charset="0"/>
              <a:ea typeface="Helvetica Light" charset="0"/>
              <a:cs typeface="Helvetica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02077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AutoShape 2" descr="Chromatin remodelling beyond transcription: the INO80 and SWR1 complexes"/>
          <p:cNvSpPr>
            <a:spLocks noChangeAspect="1" noChangeArrowheads="1"/>
          </p:cNvSpPr>
          <p:nvPr/>
        </p:nvSpPr>
        <p:spPr bwMode="auto">
          <a:xfrm>
            <a:off x="1700213" y="-182563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GB" altLang="x-none" sz="1800"/>
          </a:p>
        </p:txBody>
      </p:sp>
      <p:sp>
        <p:nvSpPr>
          <p:cNvPr id="30722" name="TextBox 5"/>
          <p:cNvSpPr txBox="1">
            <a:spLocks noChangeArrowheads="1"/>
          </p:cNvSpPr>
          <p:nvPr/>
        </p:nvSpPr>
        <p:spPr bwMode="auto">
          <a:xfrm>
            <a:off x="6172201" y="6324601"/>
            <a:ext cx="3408363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GB" altLang="x-none" sz="1200"/>
              <a:t>(Morrison/Shen, Nat. Rev. Mol. Cell Biol., 2009)</a:t>
            </a:r>
          </a:p>
        </p:txBody>
      </p:sp>
      <p:grpSp>
        <p:nvGrpSpPr>
          <p:cNvPr id="30724" name="Group 2"/>
          <p:cNvGrpSpPr>
            <a:grpSpLocks/>
          </p:cNvGrpSpPr>
          <p:nvPr/>
        </p:nvGrpSpPr>
        <p:grpSpPr bwMode="auto">
          <a:xfrm>
            <a:off x="2667000" y="4343400"/>
            <a:ext cx="6808788" cy="1955800"/>
            <a:chOff x="1143000" y="4038600"/>
            <a:chExt cx="6808788" cy="1955800"/>
          </a:xfrm>
        </p:grpSpPr>
        <p:pic>
          <p:nvPicPr>
            <p:cNvPr id="30727" name="Picture 4" descr="http://www.nature.com/nrm/journal/v10/n6/images/nrm2693-f1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3389" b="37840"/>
            <a:stretch>
              <a:fillRect/>
            </a:stretch>
          </p:blipFill>
          <p:spPr bwMode="auto">
            <a:xfrm>
              <a:off x="1143000" y="4038600"/>
              <a:ext cx="6808788" cy="1955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" name="Rectangle 1"/>
            <p:cNvSpPr/>
            <p:nvPr/>
          </p:nvSpPr>
          <p:spPr>
            <a:xfrm>
              <a:off x="1143000" y="5486400"/>
              <a:ext cx="533400" cy="228600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pic>
        <p:nvPicPr>
          <p:cNvPr id="30725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2150" y="1709738"/>
            <a:ext cx="5410200" cy="2390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26" name="TextBox 5"/>
          <p:cNvSpPr txBox="1">
            <a:spLocks noChangeArrowheads="1"/>
          </p:cNvSpPr>
          <p:nvPr/>
        </p:nvSpPr>
        <p:spPr bwMode="auto">
          <a:xfrm>
            <a:off x="6019800" y="3987801"/>
            <a:ext cx="262255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GB" altLang="x-none" sz="1200"/>
              <a:t>(</a:t>
            </a:r>
            <a:r>
              <a:rPr lang="en-GB" altLang="x-none" sz="1200" dirty="0" err="1"/>
              <a:t>Potela</a:t>
            </a:r>
            <a:r>
              <a:rPr lang="en-GB" altLang="x-none" sz="1200" dirty="0"/>
              <a:t>/</a:t>
            </a:r>
            <a:r>
              <a:rPr lang="en-GB" altLang="x-none" sz="1200" dirty="0" err="1"/>
              <a:t>Esellar</a:t>
            </a:r>
            <a:r>
              <a:rPr lang="en-GB" altLang="x-none" sz="1200" dirty="0"/>
              <a:t>, Nat. Biotech., 2010)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altLang="x-none" sz="3600">
                <a:latin typeface="Helvetica Light" charset="0"/>
                <a:ea typeface="Helvetica Light" charset="0"/>
                <a:cs typeface="Helvetica Light" charset="0"/>
              </a:rPr>
              <a:t>Nucleosome positioning modified by</a:t>
            </a:r>
            <a:br>
              <a:rPr lang="en-GB" altLang="x-none" sz="3600">
                <a:latin typeface="Helvetica Light" charset="0"/>
                <a:ea typeface="Helvetica Light" charset="0"/>
                <a:cs typeface="Helvetica Light" charset="0"/>
              </a:rPr>
            </a:br>
            <a:r>
              <a:rPr lang="en-GB" altLang="x-none" sz="3600">
                <a:latin typeface="Helvetica Light" charset="0"/>
                <a:ea typeface="Helvetica Light" charset="0"/>
                <a:cs typeface="Helvetica Light" charset="0"/>
              </a:rPr>
              <a:t>ATP-dependent chromatin-remodelling complexes</a:t>
            </a:r>
            <a:endParaRPr lang="en-US" sz="3600" dirty="0">
              <a:latin typeface="Helvetica Light" charset="0"/>
              <a:ea typeface="Helvetica Light" charset="0"/>
              <a:cs typeface="Helvetica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07693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AutoShape 2" descr="Charting histone modifications and the functional organization of mammalian genomes"/>
          <p:cNvSpPr>
            <a:spLocks noChangeAspect="1" noChangeArrowheads="1"/>
          </p:cNvSpPr>
          <p:nvPr/>
        </p:nvSpPr>
        <p:spPr bwMode="auto">
          <a:xfrm>
            <a:off x="1700213" y="-182563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GB" altLang="x-none" sz="1800"/>
          </a:p>
        </p:txBody>
      </p:sp>
      <p:sp>
        <p:nvSpPr>
          <p:cNvPr id="32770" name="AutoShape 4" descr="Figure 1 - Charting histone modifications and the functional organization of mammalian genomes"/>
          <p:cNvSpPr>
            <a:spLocks noChangeAspect="1" noChangeArrowheads="1"/>
          </p:cNvSpPr>
          <p:nvPr/>
        </p:nvSpPr>
        <p:spPr bwMode="auto">
          <a:xfrm>
            <a:off x="1700213" y="-182563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GB" altLang="x-none" sz="1800"/>
          </a:p>
        </p:txBody>
      </p:sp>
      <p:pic>
        <p:nvPicPr>
          <p:cNvPr id="32771" name="Picture 6" descr="http://www.nature.com/nrg/journal/v12/n1/images/nrg2905-f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65"/>
          <a:stretch>
            <a:fillRect/>
          </a:stretch>
        </p:blipFill>
        <p:spPr bwMode="auto">
          <a:xfrm>
            <a:off x="3689676" y="1690688"/>
            <a:ext cx="3880794" cy="4786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72" name="TextBox 6"/>
          <p:cNvSpPr txBox="1">
            <a:spLocks noChangeArrowheads="1"/>
          </p:cNvSpPr>
          <p:nvPr/>
        </p:nvSpPr>
        <p:spPr bwMode="auto">
          <a:xfrm>
            <a:off x="8566151" y="6505576"/>
            <a:ext cx="2144713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GB" altLang="x-none" sz="1200"/>
              <a:t>(Zhou, Nat. Rev. Gen., 2011)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altLang="x-none" sz="3600" dirty="0">
                <a:latin typeface="Helvetica Light" charset="0"/>
                <a:ea typeface="Helvetica Light" charset="0"/>
                <a:cs typeface="Helvetica Light" charset="0"/>
              </a:rPr>
              <a:t>High and low transcriptional activity is associated with distinct chromatin organization</a:t>
            </a:r>
            <a:endParaRPr lang="en-US" sz="3600" dirty="0">
              <a:latin typeface="Helvetica Light" charset="0"/>
              <a:ea typeface="Helvetica Light" charset="0"/>
              <a:cs typeface="Helvetica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4218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4537</TotalTime>
  <Words>1593</Words>
  <Application>Microsoft Office PowerPoint</Application>
  <PresentationFormat>Widescreen</PresentationFormat>
  <Paragraphs>272</Paragraphs>
  <Slides>47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4" baseType="lpstr">
      <vt:lpstr>ＭＳ Ｐゴシック</vt:lpstr>
      <vt:lpstr>Arial</vt:lpstr>
      <vt:lpstr>Calibri</vt:lpstr>
      <vt:lpstr>Calibri Light</vt:lpstr>
      <vt:lpstr>Helvetica</vt:lpstr>
      <vt:lpstr>Helvetica Light</vt:lpstr>
      <vt:lpstr>Office Theme</vt:lpstr>
      <vt:lpstr>Gene regulation and chromatin states</vt:lpstr>
      <vt:lpstr>Outline</vt:lpstr>
      <vt:lpstr>The DNA is shared across all cells within an individual</vt:lpstr>
      <vt:lpstr>Primary genome sequenced is packaged into chromatin</vt:lpstr>
      <vt:lpstr>Nucleosome histone tails can be post-translationally modified</vt:lpstr>
      <vt:lpstr>More than 100 known Histone modifications</vt:lpstr>
      <vt:lpstr>Histones are reversibly modified by  ‘readers’, ‘writers’ and ‘erasers’</vt:lpstr>
      <vt:lpstr>Nucleosome positioning modified by ATP-dependent chromatin-remodelling complexes</vt:lpstr>
      <vt:lpstr>High and low transcriptional activity is associated with distinct chromatin organization</vt:lpstr>
      <vt:lpstr>Activity and location-dependent chromatin modification</vt:lpstr>
      <vt:lpstr>Combinatorial patterns of chromatin modifications around genes</vt:lpstr>
      <vt:lpstr>Tissue-specific patterns of chromatin organization</vt:lpstr>
      <vt:lpstr>Chromatin modifiers are frequently mutated in cancer</vt:lpstr>
      <vt:lpstr>Chromatin modifiers are frequently mutated in cancer</vt:lpstr>
      <vt:lpstr>How are regulatory elements and different chromatin states identified?</vt:lpstr>
      <vt:lpstr>Re-cap: ChIP-seq</vt:lpstr>
      <vt:lpstr>ChIP-seq of p300 HAT binding locations identifies enhancers</vt:lpstr>
      <vt:lpstr>Genome-wide maps of chromatin state in pluripotent and lineage-committed cells</vt:lpstr>
      <vt:lpstr>Chromatin modifications at promoters are cell type invariant while those at enhancers are cell type-specific</vt:lpstr>
      <vt:lpstr>Genome-wide prediction of enhancers based on chromatin marks</vt:lpstr>
      <vt:lpstr>Chromatin modifications at enhancers are globally related to cell type-specific gene expression</vt:lpstr>
      <vt:lpstr>Histone modifications mark genomic features</vt:lpstr>
      <vt:lpstr>Chromatin states</vt:lpstr>
      <vt:lpstr>Classification of genomic regions into chromatin states</vt:lpstr>
      <vt:lpstr>Markov Chain vs Hidden Markov models</vt:lpstr>
      <vt:lpstr>Hidden Markov model</vt:lpstr>
      <vt:lpstr>Hidden Markov model example</vt:lpstr>
      <vt:lpstr>Hidden Markov model genomics example</vt:lpstr>
      <vt:lpstr>ChromHMM: algorithm for defining chromatin states</vt:lpstr>
      <vt:lpstr>chromHMM identifies chromatin states in cell lines </vt:lpstr>
      <vt:lpstr>chromHMM identifies distinct chromatin states for different cell lines</vt:lpstr>
      <vt:lpstr>Large scale mapping of chromatin states in 111 cell lines</vt:lpstr>
      <vt:lpstr>Primary tissue samples used by Roadmap epigenomics project</vt:lpstr>
      <vt:lpstr>Data generated by Roadmap epigenomics project</vt:lpstr>
      <vt:lpstr>Chromatin states in primary human tissues</vt:lpstr>
      <vt:lpstr>Different chromatin states vary in their tissue specificity </vt:lpstr>
      <vt:lpstr>Conservation of chromatin organization</vt:lpstr>
      <vt:lpstr>Association between histone modifications and  genome annotations is largely conserved</vt:lpstr>
      <vt:lpstr>Combinatorial patterns of histone modifications are largely conserved</vt:lpstr>
      <vt:lpstr>Histone modifications provide insight into  promoter and  enhancer evolution</vt:lpstr>
      <vt:lpstr>Broad topological-associated domains are largely conserved</vt:lpstr>
      <vt:lpstr>Establishment of chromatin states is mostly driven by sequence specific transcription factors</vt:lpstr>
      <vt:lpstr>Competition between TFs and nucleosomes</vt:lpstr>
      <vt:lpstr>TFs direct differential enhancer usage during development</vt:lpstr>
      <vt:lpstr>DNA sequence directs TF binding and histone modifications  </vt:lpstr>
      <vt:lpstr>DNA sequence directs histone modifications and DNA methylation</vt:lpstr>
      <vt:lpstr>Multiple regulatory layers combine to control transcription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Sebastian Pott</dc:creator>
  <cp:lastModifiedBy>Rebecca Sturey</cp:lastModifiedBy>
  <cp:revision>61</cp:revision>
  <dcterms:created xsi:type="dcterms:W3CDTF">2017-04-27T18:25:47Z</dcterms:created>
  <dcterms:modified xsi:type="dcterms:W3CDTF">2017-05-04T09:45:08Z</dcterms:modified>
</cp:coreProperties>
</file>